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825" r:id="rId2"/>
    <p:sldId id="1354" r:id="rId3"/>
    <p:sldId id="1386" r:id="rId4"/>
    <p:sldId id="1387" r:id="rId5"/>
    <p:sldId id="1388" r:id="rId6"/>
    <p:sldId id="1389" r:id="rId7"/>
    <p:sldId id="1390" r:id="rId8"/>
    <p:sldId id="1391" r:id="rId9"/>
    <p:sldId id="1392" r:id="rId10"/>
    <p:sldId id="1393" r:id="rId11"/>
    <p:sldId id="1394" r:id="rId12"/>
    <p:sldId id="1395" r:id="rId13"/>
    <p:sldId id="1396" r:id="rId14"/>
    <p:sldId id="1397" r:id="rId15"/>
    <p:sldId id="1398" r:id="rId16"/>
    <p:sldId id="1399" r:id="rId17"/>
    <p:sldId id="1400" r:id="rId18"/>
    <p:sldId id="1401" r:id="rId19"/>
    <p:sldId id="1402" r:id="rId20"/>
    <p:sldId id="1403" r:id="rId21"/>
    <p:sldId id="1404" r:id="rId22"/>
    <p:sldId id="1405" r:id="rId23"/>
    <p:sldId id="1406" r:id="rId24"/>
    <p:sldId id="1407" r:id="rId25"/>
    <p:sldId id="1408" r:id="rId26"/>
    <p:sldId id="1409" r:id="rId27"/>
    <p:sldId id="1410" r:id="rId28"/>
    <p:sldId id="1411" r:id="rId29"/>
    <p:sldId id="1412" r:id="rId30"/>
    <p:sldId id="1413" r:id="rId31"/>
    <p:sldId id="1414" r:id="rId32"/>
    <p:sldId id="1415" r:id="rId33"/>
    <p:sldId id="1416" r:id="rId34"/>
    <p:sldId id="1417" r:id="rId35"/>
    <p:sldId id="1418" r:id="rId36"/>
    <p:sldId id="1419" r:id="rId37"/>
    <p:sldId id="1420" r:id="rId38"/>
    <p:sldId id="1421" r:id="rId39"/>
    <p:sldId id="1422" r:id="rId40"/>
    <p:sldId id="1423" r:id="rId41"/>
    <p:sldId id="1424" r:id="rId42"/>
    <p:sldId id="1425" r:id="rId43"/>
    <p:sldId id="1426" r:id="rId44"/>
    <p:sldId id="1427" r:id="rId45"/>
    <p:sldId id="1428"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26"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RAV YOEL BIN-NUM</a:t>
            </a:r>
            <a:endParaRPr lang="en-ZA" dirty="0"/>
          </a:p>
        </p:txBody>
      </p:sp>
      <p:sp>
        <p:nvSpPr>
          <p:cNvPr id="3" name="Content Placeholder 2"/>
          <p:cNvSpPr>
            <a:spLocks noGrp="1"/>
          </p:cNvSpPr>
          <p:nvPr>
            <p:ph idx="1"/>
          </p:nvPr>
        </p:nvSpPr>
        <p:spPr/>
        <p:txBody>
          <a:bodyPr>
            <a:noAutofit/>
          </a:bodyPr>
          <a:lstStyle/>
          <a:p>
            <a:pPr>
              <a:lnSpc>
                <a:spcPts val="2100"/>
              </a:lnSpc>
            </a:pPr>
            <a:r>
              <a:rPr lang="en-ZA" b="0" i="1" dirty="0" smtClean="0">
                <a:solidFill>
                  <a:srgbClr val="C00000"/>
                </a:solidFill>
              </a:rPr>
              <a:t>“….the exodus from Egypt was carried out with Pharaoh’s agreement and approval…the route through the land of the Philistines was an imperial, military road under Egyptian control….If Israel were to journey on the road of the land of the Philistines it would have demonstrated obedient, friendly behaviour towards Pharaoh, and recognition of his continued patronage. At the border they would present Pharaoh’s stamp of approval, and likewise at every fortress along the way. The commanders of the Egyptian army would salute and open the barrier, and then report to Pharaoh that his subjects, the Israelites, had passed through by his license. The Israelites would likewise dispatch appropriate letters of thanks…..Were they to have left Egypt in this manner, Pharaoh would never have pursued them. He would give them the mountain regions of Canaan and make them his agents, representatives of his sovereignty there. At the approach of war the nation would forfeit its independence and ‘return to Egypt’ – to behave like subjects of Pharaoh’s patronage.”</a:t>
            </a:r>
          </a:p>
          <a:p>
            <a:pPr algn="just">
              <a:lnSpc>
                <a:spcPts val="2100"/>
              </a:lnSpc>
            </a:pPr>
            <a:r>
              <a:rPr lang="en-ZA" b="0" dirty="0" smtClean="0"/>
              <a:t>ABBA does use  any “deals” or  compromises”.</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WAY OF THE WORD</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So Elohim led the people around by way of the wilderness of the Sea of Reeds. And the children of </a:t>
            </a:r>
            <a:r>
              <a:rPr lang="en-ZA" b="0" i="1" dirty="0" err="1" smtClean="0">
                <a:solidFill>
                  <a:srgbClr val="004821"/>
                </a:solidFill>
              </a:rPr>
              <a:t>Yisra’?l</a:t>
            </a:r>
            <a:r>
              <a:rPr lang="en-ZA" b="0" i="1" dirty="0" smtClean="0">
                <a:solidFill>
                  <a:srgbClr val="004821"/>
                </a:solidFill>
              </a:rPr>
              <a:t> went up armed from the land of </a:t>
            </a:r>
            <a:r>
              <a:rPr lang="en-ZA" b="0" i="1" dirty="0" err="1" smtClean="0">
                <a:solidFill>
                  <a:srgbClr val="004821"/>
                </a:solidFill>
              </a:rPr>
              <a:t>Mitsrayim</a:t>
            </a:r>
            <a:r>
              <a:rPr lang="en-ZA" i="1" dirty="0" smtClean="0">
                <a:solidFill>
                  <a:srgbClr val="004821"/>
                </a:solidFill>
              </a:rPr>
              <a:t>. (Exodus 13:18 )</a:t>
            </a:r>
          </a:p>
          <a:p>
            <a:pPr algn="just"/>
            <a:r>
              <a:rPr lang="en-ZA" b="0" dirty="0" smtClean="0"/>
              <a:t>In Hebrew it reads, “</a:t>
            </a:r>
            <a:r>
              <a:rPr lang="en-ZA" b="0" i="1" dirty="0" err="1" smtClean="0"/>
              <a:t>derech</a:t>
            </a:r>
            <a:r>
              <a:rPr lang="en-ZA" b="0" i="1" dirty="0" smtClean="0"/>
              <a:t> ha </a:t>
            </a:r>
            <a:r>
              <a:rPr lang="en-ZA" b="0" i="1" dirty="0" err="1" smtClean="0"/>
              <a:t>midbar</a:t>
            </a:r>
            <a:r>
              <a:rPr lang="en-ZA" b="0" i="1" dirty="0" smtClean="0"/>
              <a:t> Yam </a:t>
            </a:r>
            <a:r>
              <a:rPr lang="en-ZA" b="0" i="1" dirty="0" err="1" smtClean="0"/>
              <a:t>Suf</a:t>
            </a:r>
            <a:r>
              <a:rPr lang="en-ZA" b="0" i="1" dirty="0" smtClean="0"/>
              <a:t>”. </a:t>
            </a:r>
            <a:r>
              <a:rPr lang="en-ZA" b="0" dirty="0" smtClean="0"/>
              <a:t>Again we have </a:t>
            </a:r>
            <a:r>
              <a:rPr lang="en-ZA" b="0" i="1" dirty="0" smtClean="0"/>
              <a:t>“</a:t>
            </a:r>
            <a:r>
              <a:rPr lang="en-ZA" b="0" i="1" dirty="0" err="1" smtClean="0"/>
              <a:t>derech</a:t>
            </a:r>
            <a:r>
              <a:rPr lang="en-ZA" b="0" i="1" dirty="0" smtClean="0"/>
              <a:t>” </a:t>
            </a:r>
            <a:r>
              <a:rPr lang="en-ZA" b="0" dirty="0" smtClean="0"/>
              <a:t>or</a:t>
            </a:r>
            <a:r>
              <a:rPr lang="en-ZA" b="0" i="1" dirty="0" smtClean="0"/>
              <a:t> “the path”. </a:t>
            </a:r>
            <a:r>
              <a:rPr lang="en-ZA" b="0" dirty="0" smtClean="0"/>
              <a:t>The word </a:t>
            </a:r>
            <a:r>
              <a:rPr lang="en-ZA" b="0" i="1" dirty="0" smtClean="0"/>
              <a:t>“ha” is “the” </a:t>
            </a:r>
            <a:r>
              <a:rPr lang="en-ZA" b="0" dirty="0" smtClean="0"/>
              <a:t>and</a:t>
            </a:r>
            <a:r>
              <a:rPr lang="en-ZA" b="0" i="1" dirty="0" smtClean="0"/>
              <a:t> “</a:t>
            </a:r>
            <a:r>
              <a:rPr lang="en-ZA" b="0" i="1" dirty="0" err="1" smtClean="0"/>
              <a:t>midbar</a:t>
            </a:r>
            <a:r>
              <a:rPr lang="en-ZA" b="0" i="1" dirty="0" smtClean="0"/>
              <a:t>”, </a:t>
            </a:r>
            <a:r>
              <a:rPr lang="en-ZA" b="0" dirty="0" smtClean="0"/>
              <a:t>while it means</a:t>
            </a:r>
            <a:r>
              <a:rPr lang="en-ZA" b="0" i="1" dirty="0" smtClean="0"/>
              <a:t> “wilderness” or “deserted place”, </a:t>
            </a:r>
            <a:r>
              <a:rPr lang="en-ZA" b="0" dirty="0" smtClean="0"/>
              <a:t>it also means the </a:t>
            </a:r>
            <a:r>
              <a:rPr lang="en-ZA" b="0" i="1" dirty="0" smtClean="0"/>
              <a:t>“mouth” or “instrument of speech”. </a:t>
            </a:r>
            <a:r>
              <a:rPr lang="en-ZA" b="0" dirty="0" smtClean="0"/>
              <a:t>It shares the same root as </a:t>
            </a:r>
            <a:r>
              <a:rPr lang="en-ZA" b="0" i="1" dirty="0" smtClean="0"/>
              <a:t>“debar” or “the word”. </a:t>
            </a:r>
            <a:r>
              <a:rPr lang="en-ZA" b="0" dirty="0" smtClean="0"/>
              <a:t>It’s fitting that in </a:t>
            </a:r>
            <a:r>
              <a:rPr lang="en-ZA" b="0" dirty="0" err="1" smtClean="0"/>
              <a:t>Debarim</a:t>
            </a:r>
            <a:r>
              <a:rPr lang="en-ZA" b="0" dirty="0" smtClean="0"/>
              <a:t> (The Words), Chapter 8, verse 3, Moshe reminds the people of what happened in this week’s </a:t>
            </a:r>
            <a:r>
              <a:rPr lang="en-ZA" b="0" dirty="0" err="1" smtClean="0"/>
              <a:t>parsha</a:t>
            </a:r>
            <a:r>
              <a:rPr lang="en-ZA" b="0" dirty="0" smtClean="0"/>
              <a:t>. These are the words Yahshua quoted when tempted by </a:t>
            </a:r>
            <a:r>
              <a:rPr lang="en-ZA" b="0" dirty="0" err="1" smtClean="0"/>
              <a:t>satan</a:t>
            </a:r>
            <a:r>
              <a:rPr lang="en-ZA" b="0" dirty="0" smtClean="0"/>
              <a:t>; </a:t>
            </a:r>
            <a:r>
              <a:rPr lang="en-ZA" b="0" i="1" dirty="0" smtClean="0">
                <a:solidFill>
                  <a:srgbClr val="004821"/>
                </a:solidFill>
              </a:rPr>
              <a:t>“And He humbled you, and let you suffer hunger, and fed you with manna which you did not know nor did your fathers know, to make you know that man does not live by bread alone, but by every Word that comes from the mouth of </a:t>
            </a:r>
            <a:r>
              <a:rPr lang="he-IL" b="0" i="1" dirty="0" smtClean="0">
                <a:solidFill>
                  <a:srgbClr val="004821"/>
                </a:solidFill>
              </a:rPr>
              <a:t>יהוה</a:t>
            </a:r>
            <a:endParaRPr lang="en-ZA" i="1" dirty="0" smtClean="0">
              <a:solidFill>
                <a:srgbClr val="004821"/>
              </a:solidFill>
            </a:endParaRPr>
          </a:p>
          <a:p>
            <a:endParaRPr lang="en-US"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pic>
        <p:nvPicPr>
          <p:cNvPr id="5" name="Picture 4" descr="Sinai-Sat-text-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SEA REEDS</a:t>
            </a:r>
            <a:endParaRPr lang="en-ZA" dirty="0"/>
          </a:p>
        </p:txBody>
      </p:sp>
      <p:sp>
        <p:nvSpPr>
          <p:cNvPr id="3" name="Content Placeholder 2"/>
          <p:cNvSpPr>
            <a:spLocks noGrp="1"/>
          </p:cNvSpPr>
          <p:nvPr>
            <p:ph idx="1"/>
          </p:nvPr>
        </p:nvSpPr>
        <p:spPr/>
        <p:txBody>
          <a:bodyPr/>
          <a:lstStyle/>
          <a:p>
            <a:pPr algn="just"/>
            <a:r>
              <a:rPr lang="en-ZA" b="0" dirty="0" smtClean="0"/>
              <a:t>Now, </a:t>
            </a:r>
            <a:r>
              <a:rPr lang="en-ZA" b="0" i="1" dirty="0" smtClean="0"/>
              <a:t>“Yam </a:t>
            </a:r>
            <a:r>
              <a:rPr lang="en-ZA" b="0" i="1" dirty="0" err="1" smtClean="0"/>
              <a:t>Suf</a:t>
            </a:r>
            <a:r>
              <a:rPr lang="en-ZA" b="0" i="1" dirty="0" smtClean="0"/>
              <a:t>” or “Sea of Reeds” or “Rushes</a:t>
            </a:r>
            <a:r>
              <a:rPr lang="en-ZA" b="0" dirty="0" smtClean="0"/>
              <a:t>” in Hebraic thought is a metaphor for the “</a:t>
            </a:r>
            <a:r>
              <a:rPr lang="en-ZA" b="0" i="1" dirty="0" smtClean="0"/>
              <a:t>lush and fruitful” </a:t>
            </a:r>
            <a:r>
              <a:rPr lang="en-ZA" b="0" dirty="0" smtClean="0"/>
              <a:t>in a </a:t>
            </a:r>
            <a:r>
              <a:rPr lang="en-ZA" b="0" i="1" dirty="0" smtClean="0"/>
              <a:t>“sea”</a:t>
            </a:r>
            <a:r>
              <a:rPr lang="en-ZA" b="0" dirty="0" smtClean="0"/>
              <a:t> or </a:t>
            </a:r>
            <a:r>
              <a:rPr lang="en-ZA" b="0" i="1" dirty="0" smtClean="0"/>
              <a:t>“ocean of peoples</a:t>
            </a:r>
            <a:r>
              <a:rPr lang="en-ZA" b="0" dirty="0" smtClean="0"/>
              <a:t>”. These </a:t>
            </a:r>
            <a:r>
              <a:rPr lang="en-ZA" b="0" i="1" dirty="0" smtClean="0"/>
              <a:t>“lush, fruitful plants</a:t>
            </a:r>
            <a:r>
              <a:rPr lang="en-ZA" b="0" dirty="0" smtClean="0"/>
              <a:t>” represent what sustains and has value. What you have is this “</a:t>
            </a:r>
            <a:r>
              <a:rPr lang="en-ZA" b="0" i="1" dirty="0" smtClean="0"/>
              <a:t>sea”</a:t>
            </a:r>
            <a:r>
              <a:rPr lang="en-ZA" b="0" dirty="0" smtClean="0"/>
              <a:t> or “</a:t>
            </a:r>
            <a:r>
              <a:rPr lang="en-ZA" b="0" i="1" dirty="0" smtClean="0"/>
              <a:t>ocean” </a:t>
            </a:r>
            <a:r>
              <a:rPr lang="en-ZA" b="0" dirty="0" smtClean="0"/>
              <a:t>or “</a:t>
            </a:r>
            <a:r>
              <a:rPr lang="en-ZA" b="0" i="1" dirty="0" smtClean="0"/>
              <a:t>vast numbers of peoples”. </a:t>
            </a:r>
          </a:p>
          <a:p>
            <a:pPr algn="just"/>
            <a:r>
              <a:rPr lang="en-ZA" b="0" dirty="0" smtClean="0"/>
              <a:t>Then you have the “</a:t>
            </a:r>
            <a:r>
              <a:rPr lang="en-ZA" b="0" i="1" dirty="0" smtClean="0"/>
              <a:t>reeds” or “rushes</a:t>
            </a:r>
            <a:r>
              <a:rPr lang="en-ZA" b="0" dirty="0" smtClean="0"/>
              <a:t>” or “</a:t>
            </a:r>
            <a:r>
              <a:rPr lang="en-ZA" b="0" i="1" dirty="0" smtClean="0"/>
              <a:t>those that provide nourishment and sustenance</a:t>
            </a:r>
            <a:r>
              <a:rPr lang="en-ZA" b="0" dirty="0" smtClean="0"/>
              <a:t>” to the people. </a:t>
            </a:r>
          </a:p>
          <a:p>
            <a:pPr algn="just"/>
            <a:r>
              <a:rPr lang="en-ZA" b="0" dirty="0" smtClean="0">
                <a:solidFill>
                  <a:srgbClr val="C00000"/>
                </a:solidFill>
              </a:rPr>
              <a:t>It was out of these “</a:t>
            </a:r>
            <a:r>
              <a:rPr lang="en-ZA" b="0" i="1" dirty="0" smtClean="0">
                <a:solidFill>
                  <a:srgbClr val="C00000"/>
                </a:solidFill>
              </a:rPr>
              <a:t>fruitful reeds and rushes” </a:t>
            </a:r>
            <a:r>
              <a:rPr lang="en-ZA" b="0" dirty="0" smtClean="0">
                <a:solidFill>
                  <a:srgbClr val="C00000"/>
                </a:solidFill>
              </a:rPr>
              <a:t>in the waters that Moshe was taken and raised to become the instrument of </a:t>
            </a:r>
            <a:r>
              <a:rPr lang="en-ZA" b="0" dirty="0" err="1" smtClean="0">
                <a:solidFill>
                  <a:srgbClr val="C00000"/>
                </a:solidFill>
              </a:rPr>
              <a:t>Yah’s</a:t>
            </a:r>
            <a:r>
              <a:rPr lang="en-ZA" b="0" dirty="0" smtClean="0">
                <a:solidFill>
                  <a:srgbClr val="C00000"/>
                </a:solidFill>
              </a:rPr>
              <a:t> deliverance for </a:t>
            </a:r>
            <a:r>
              <a:rPr lang="en-ZA" b="0" dirty="0" err="1" smtClean="0">
                <a:solidFill>
                  <a:srgbClr val="C00000"/>
                </a:solidFill>
              </a:rPr>
              <a:t>B’nei</a:t>
            </a:r>
            <a:r>
              <a:rPr lang="en-ZA" b="0" dirty="0" smtClean="0">
                <a:solidFill>
                  <a:srgbClr val="C00000"/>
                </a:solidFill>
              </a:rPr>
              <a:t> </a:t>
            </a:r>
            <a:r>
              <a:rPr lang="en-ZA" b="0" dirty="0" err="1" smtClean="0">
                <a:solidFill>
                  <a:srgbClr val="C00000"/>
                </a:solidFill>
              </a:rPr>
              <a:t>Yisra’el</a:t>
            </a:r>
            <a:r>
              <a:rPr lang="en-ZA" b="0" dirty="0" smtClean="0">
                <a:solidFill>
                  <a:srgbClr val="C00000"/>
                </a:solidFill>
              </a:rPr>
              <a:t>. He was the chosen from among the fruitful, or the chosen out of the chosen. So, Elohim chose to bring His chosen people unto Himself, by the way of His Word and the instrument of His deliverance. </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WENT UP ARMED </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just">
              <a:lnSpc>
                <a:spcPts val="2100"/>
              </a:lnSpc>
            </a:pPr>
            <a:r>
              <a:rPr lang="en-ZA" b="0" dirty="0" smtClean="0"/>
              <a:t>Verse 18 also tells us; </a:t>
            </a:r>
            <a:r>
              <a:rPr lang="en-ZA" b="0" i="1" dirty="0" smtClean="0"/>
              <a:t>And the children of </a:t>
            </a:r>
            <a:r>
              <a:rPr lang="en-ZA" b="0" i="1" dirty="0" err="1" smtClean="0"/>
              <a:t>Yisra‟el</a:t>
            </a:r>
            <a:r>
              <a:rPr lang="en-ZA" b="0" i="1" dirty="0" smtClean="0"/>
              <a:t> went up armed. </a:t>
            </a:r>
            <a:r>
              <a:rPr lang="en-ZA" b="0" dirty="0" smtClean="0"/>
              <a:t>This doesn’t just mean with swords and spears and stuff. The Hebrew word used here for “</a:t>
            </a:r>
            <a:r>
              <a:rPr lang="en-ZA" b="0" i="1" dirty="0" smtClean="0"/>
              <a:t>armed”</a:t>
            </a:r>
            <a:r>
              <a:rPr lang="en-ZA" b="0" dirty="0" smtClean="0"/>
              <a:t> is “</a:t>
            </a:r>
            <a:r>
              <a:rPr lang="en-ZA" b="0" i="1" dirty="0" err="1" smtClean="0"/>
              <a:t>chamushim</a:t>
            </a:r>
            <a:r>
              <a:rPr lang="en-ZA" b="0" dirty="0" smtClean="0"/>
              <a:t>”, which is the plural of the root word “</a:t>
            </a:r>
            <a:r>
              <a:rPr lang="en-ZA" b="0" i="1" dirty="0" err="1" smtClean="0"/>
              <a:t>chamush</a:t>
            </a:r>
            <a:r>
              <a:rPr lang="en-ZA" b="0" i="1" dirty="0" smtClean="0"/>
              <a:t>”</a:t>
            </a:r>
            <a:r>
              <a:rPr lang="en-ZA" b="0" dirty="0" smtClean="0"/>
              <a:t> (</a:t>
            </a:r>
            <a:r>
              <a:rPr lang="en-ZA" b="0" dirty="0" err="1" smtClean="0"/>
              <a:t>chet</a:t>
            </a:r>
            <a:r>
              <a:rPr lang="en-ZA" b="0" dirty="0" smtClean="0"/>
              <a:t>-</a:t>
            </a:r>
            <a:r>
              <a:rPr lang="en-ZA" b="0" dirty="0" err="1" smtClean="0"/>
              <a:t>mem</a:t>
            </a:r>
            <a:r>
              <a:rPr lang="en-ZA" b="0" dirty="0" smtClean="0"/>
              <a:t>-shin), which means “</a:t>
            </a:r>
            <a:r>
              <a:rPr lang="en-ZA" b="0" i="1" dirty="0" smtClean="0"/>
              <a:t>equipped”, “brave” and “ready for war”. </a:t>
            </a:r>
            <a:r>
              <a:rPr lang="en-ZA" b="0" dirty="0" smtClean="0"/>
              <a:t>This spelling of “</a:t>
            </a:r>
            <a:r>
              <a:rPr lang="en-ZA" b="0" i="1" dirty="0" err="1" smtClean="0"/>
              <a:t>chet</a:t>
            </a:r>
            <a:r>
              <a:rPr lang="en-ZA" b="0" i="1" dirty="0" smtClean="0"/>
              <a:t>-</a:t>
            </a:r>
            <a:r>
              <a:rPr lang="en-ZA" b="0" i="1" dirty="0" err="1" smtClean="0"/>
              <a:t>mem</a:t>
            </a:r>
            <a:r>
              <a:rPr lang="en-ZA" b="0" i="1" dirty="0" smtClean="0"/>
              <a:t>-shin”</a:t>
            </a:r>
            <a:r>
              <a:rPr lang="en-ZA" b="0" dirty="0" smtClean="0"/>
              <a:t> is pronounced several ways and with several meanings; </a:t>
            </a:r>
          </a:p>
          <a:p>
            <a:pPr marL="273050" indent="-273050" algn="just">
              <a:lnSpc>
                <a:spcPts val="2100"/>
              </a:lnSpc>
              <a:buFont typeface="+mj-lt"/>
              <a:buAutoNum type="arabicPeriod"/>
            </a:pPr>
            <a:r>
              <a:rPr lang="en-ZA" b="0" dirty="0" smtClean="0">
                <a:solidFill>
                  <a:srgbClr val="C00000"/>
                </a:solidFill>
              </a:rPr>
              <a:t>“</a:t>
            </a:r>
            <a:r>
              <a:rPr lang="en-ZA" b="0" i="1" dirty="0" err="1" smtClean="0">
                <a:solidFill>
                  <a:srgbClr val="C00000"/>
                </a:solidFill>
              </a:rPr>
              <a:t>chamesh</a:t>
            </a:r>
            <a:r>
              <a:rPr lang="en-ZA" b="0" dirty="0" smtClean="0">
                <a:solidFill>
                  <a:srgbClr val="C00000"/>
                </a:solidFill>
              </a:rPr>
              <a:t>”, the Hebrew counting number “</a:t>
            </a:r>
            <a:r>
              <a:rPr lang="en-ZA" b="0" i="1" dirty="0" smtClean="0">
                <a:solidFill>
                  <a:srgbClr val="C00000"/>
                </a:solidFill>
              </a:rPr>
              <a:t>five”</a:t>
            </a:r>
            <a:r>
              <a:rPr lang="en-ZA" b="0" dirty="0" smtClean="0">
                <a:solidFill>
                  <a:srgbClr val="C00000"/>
                </a:solidFill>
              </a:rPr>
              <a:t>, “</a:t>
            </a:r>
            <a:r>
              <a:rPr lang="en-ZA" b="0" i="1" dirty="0" smtClean="0">
                <a:solidFill>
                  <a:srgbClr val="C00000"/>
                </a:solidFill>
              </a:rPr>
              <a:t>five </a:t>
            </a:r>
            <a:r>
              <a:rPr lang="en-ZA" b="0" i="1" dirty="0" err="1" smtClean="0">
                <a:solidFill>
                  <a:srgbClr val="C00000"/>
                </a:solidFill>
              </a:rPr>
              <a:t>sheqels</a:t>
            </a:r>
            <a:r>
              <a:rPr lang="en-ZA" b="0" i="1" dirty="0" smtClean="0">
                <a:solidFill>
                  <a:srgbClr val="C00000"/>
                </a:solidFill>
              </a:rPr>
              <a:t>” </a:t>
            </a:r>
            <a:r>
              <a:rPr lang="en-ZA" b="0" dirty="0" smtClean="0">
                <a:solidFill>
                  <a:srgbClr val="C00000"/>
                </a:solidFill>
              </a:rPr>
              <a:t>or “</a:t>
            </a:r>
            <a:r>
              <a:rPr lang="en-ZA" b="0" i="1" dirty="0" err="1" smtClean="0">
                <a:solidFill>
                  <a:srgbClr val="C00000"/>
                </a:solidFill>
              </a:rPr>
              <a:t>chamesh</a:t>
            </a:r>
            <a:r>
              <a:rPr lang="en-ZA" b="0" i="1" dirty="0" smtClean="0">
                <a:solidFill>
                  <a:srgbClr val="C00000"/>
                </a:solidFill>
              </a:rPr>
              <a:t> </a:t>
            </a:r>
            <a:r>
              <a:rPr lang="en-ZA" b="0" i="1" dirty="0" err="1" smtClean="0">
                <a:solidFill>
                  <a:srgbClr val="C00000"/>
                </a:solidFill>
              </a:rPr>
              <a:t>sheql‟im</a:t>
            </a:r>
            <a:r>
              <a:rPr lang="en-ZA" b="0" dirty="0" smtClean="0">
                <a:solidFill>
                  <a:srgbClr val="C00000"/>
                </a:solidFill>
              </a:rPr>
              <a:t>” (the redemption price of the first-born). </a:t>
            </a:r>
          </a:p>
          <a:p>
            <a:pPr marL="273050" indent="-273050" algn="just">
              <a:lnSpc>
                <a:spcPts val="2100"/>
              </a:lnSpc>
              <a:buFont typeface="+mj-lt"/>
              <a:buAutoNum type="arabicPeriod"/>
            </a:pPr>
            <a:r>
              <a:rPr lang="en-ZA" b="0" dirty="0" smtClean="0"/>
              <a:t>“</a:t>
            </a:r>
            <a:r>
              <a:rPr lang="en-ZA" b="0" i="1" dirty="0" err="1" smtClean="0"/>
              <a:t>chamush</a:t>
            </a:r>
            <a:r>
              <a:rPr lang="en-ZA" b="0" i="1" dirty="0" smtClean="0"/>
              <a:t>”</a:t>
            </a:r>
            <a:r>
              <a:rPr lang="en-ZA" b="0" dirty="0" smtClean="0"/>
              <a:t> which means “</a:t>
            </a:r>
            <a:r>
              <a:rPr lang="en-ZA" b="0" i="1" dirty="0" smtClean="0"/>
              <a:t>brave”</a:t>
            </a:r>
            <a:r>
              <a:rPr lang="en-ZA" b="0" dirty="0" smtClean="0"/>
              <a:t> or “</a:t>
            </a:r>
            <a:r>
              <a:rPr lang="en-ZA" b="0" i="1" dirty="0" smtClean="0"/>
              <a:t>equipped for war”</a:t>
            </a:r>
            <a:r>
              <a:rPr lang="en-ZA" b="0" dirty="0" smtClean="0"/>
              <a:t>; because the connotation is that of being “</a:t>
            </a:r>
            <a:r>
              <a:rPr lang="en-ZA" b="0" i="1" dirty="0" smtClean="0"/>
              <a:t>arrayed for battle by fives</a:t>
            </a:r>
            <a:r>
              <a:rPr lang="en-ZA" b="0" dirty="0" smtClean="0"/>
              <a:t>”, which is why the King Jimmy translates it as “</a:t>
            </a:r>
            <a:r>
              <a:rPr lang="en-ZA" b="0" i="1" dirty="0" smtClean="0"/>
              <a:t>harnessed</a:t>
            </a:r>
            <a:r>
              <a:rPr lang="en-ZA" b="0" dirty="0" smtClean="0"/>
              <a:t>”. </a:t>
            </a:r>
          </a:p>
          <a:p>
            <a:pPr marL="273050" indent="-273050" algn="just">
              <a:lnSpc>
                <a:spcPts val="2100"/>
              </a:lnSpc>
              <a:buFont typeface="+mj-lt"/>
              <a:buAutoNum type="arabicPeriod"/>
            </a:pPr>
            <a:r>
              <a:rPr lang="en-ZA" b="0" dirty="0" smtClean="0">
                <a:solidFill>
                  <a:srgbClr val="C00000"/>
                </a:solidFill>
              </a:rPr>
              <a:t>“</a:t>
            </a:r>
            <a:r>
              <a:rPr lang="en-ZA" b="0" i="1" dirty="0" err="1" smtClean="0">
                <a:solidFill>
                  <a:srgbClr val="C00000"/>
                </a:solidFill>
              </a:rPr>
              <a:t>chumash</a:t>
            </a:r>
            <a:r>
              <a:rPr lang="en-ZA" b="0" dirty="0" smtClean="0">
                <a:solidFill>
                  <a:srgbClr val="C00000"/>
                </a:solidFill>
              </a:rPr>
              <a:t>” (Hebrew compilation of Torah plus commentaries); because it represents the “</a:t>
            </a:r>
            <a:r>
              <a:rPr lang="en-ZA" b="0" i="1" dirty="0" smtClean="0">
                <a:solidFill>
                  <a:srgbClr val="C00000"/>
                </a:solidFill>
              </a:rPr>
              <a:t>Five Books of the Torah”. </a:t>
            </a:r>
            <a:endParaRPr lang="en-ZA" b="0" dirty="0" smtClean="0">
              <a:solidFill>
                <a:srgbClr val="C00000"/>
              </a:solidFill>
            </a:endParaRPr>
          </a:p>
          <a:p>
            <a:pPr marL="273050" indent="-273050" algn="just">
              <a:lnSpc>
                <a:spcPts val="2100"/>
              </a:lnSpc>
              <a:buFont typeface="+mj-lt"/>
              <a:buAutoNum type="arabicPeriod"/>
            </a:pPr>
            <a:r>
              <a:rPr lang="en-ZA" b="0" i="1" dirty="0" smtClean="0"/>
              <a:t>“</a:t>
            </a:r>
            <a:r>
              <a:rPr lang="en-ZA" b="0" i="1" dirty="0" err="1" smtClean="0"/>
              <a:t>chemesh</a:t>
            </a:r>
            <a:r>
              <a:rPr lang="en-ZA" b="0" dirty="0" smtClean="0"/>
              <a:t>”, which means the “</a:t>
            </a:r>
            <a:r>
              <a:rPr lang="en-ZA" b="0" i="1" dirty="0" smtClean="0"/>
              <a:t>belly”, “loins” or “womb</a:t>
            </a:r>
            <a:r>
              <a:rPr lang="en-ZA" b="0" dirty="0" smtClean="0"/>
              <a:t>”. The picture here is of one’s “</a:t>
            </a:r>
            <a:r>
              <a:rPr lang="en-ZA" b="0" i="1" dirty="0" smtClean="0"/>
              <a:t>loins being girded</a:t>
            </a:r>
            <a:r>
              <a:rPr lang="en-ZA" b="0" dirty="0" smtClean="0"/>
              <a:t>”. </a:t>
            </a:r>
            <a:r>
              <a:rPr lang="he-IL" b="0" dirty="0" smtClean="0"/>
              <a:t>יהוה</a:t>
            </a:r>
            <a:r>
              <a:rPr lang="en-ZA" b="0" dirty="0" smtClean="0"/>
              <a:t> had equipped and girded them, by miracles and judgments of Torah, to enter the wilderness. </a:t>
            </a:r>
            <a:r>
              <a:rPr lang="he-IL" b="0" dirty="0" smtClean="0"/>
              <a:t>יהוה</a:t>
            </a:r>
            <a:r>
              <a:rPr lang="en-ZA" b="0" dirty="0" smtClean="0"/>
              <a:t> prepared them and gave what they needed to serve Him in the wilderness and enter their inheritance.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JOSEPH’S BONES</a:t>
            </a:r>
            <a:endParaRPr lang="en-ZA" dirty="0"/>
          </a:p>
        </p:txBody>
      </p:sp>
      <p:sp>
        <p:nvSpPr>
          <p:cNvPr id="3" name="Content Placeholder 2"/>
          <p:cNvSpPr>
            <a:spLocks noGrp="1"/>
          </p:cNvSpPr>
          <p:nvPr>
            <p:ph idx="1"/>
          </p:nvPr>
        </p:nvSpPr>
        <p:spPr/>
        <p:txBody>
          <a:bodyPr>
            <a:normAutofit fontScale="85000" lnSpcReduction="20000"/>
          </a:bodyPr>
          <a:lstStyle/>
          <a:p>
            <a:r>
              <a:rPr lang="en-ZA" sz="2800" b="0" i="1" dirty="0" smtClean="0">
                <a:solidFill>
                  <a:srgbClr val="004821"/>
                </a:solidFill>
              </a:rPr>
              <a:t>And </a:t>
            </a:r>
            <a:r>
              <a:rPr lang="en-ZA" sz="2800" b="0" i="1" dirty="0" err="1" smtClean="0">
                <a:solidFill>
                  <a:srgbClr val="004821"/>
                </a:solidFill>
              </a:rPr>
              <a:t>Mosheh</a:t>
            </a:r>
            <a:r>
              <a:rPr lang="en-ZA" sz="2800" b="0" i="1" dirty="0" smtClean="0">
                <a:solidFill>
                  <a:srgbClr val="004821"/>
                </a:solidFill>
              </a:rPr>
              <a:t> took the bones of </a:t>
            </a:r>
            <a:r>
              <a:rPr lang="en-ZA" sz="2800" b="0" i="1" dirty="0" err="1" smtClean="0">
                <a:solidFill>
                  <a:srgbClr val="004821"/>
                </a:solidFill>
              </a:rPr>
              <a:t>Yosĕph</a:t>
            </a:r>
            <a:r>
              <a:rPr lang="en-ZA" sz="2800" b="0" i="1" dirty="0" smtClean="0">
                <a:solidFill>
                  <a:srgbClr val="004821"/>
                </a:solidFill>
              </a:rPr>
              <a:t> with him, for he certainly made the children of </a:t>
            </a:r>
            <a:r>
              <a:rPr lang="en-ZA" sz="2800" b="0" i="1" dirty="0" err="1" smtClean="0">
                <a:solidFill>
                  <a:srgbClr val="004821"/>
                </a:solidFill>
              </a:rPr>
              <a:t>Yisra’ĕl</a:t>
            </a:r>
            <a:r>
              <a:rPr lang="en-ZA" sz="2800" b="0" i="1" dirty="0" smtClean="0">
                <a:solidFill>
                  <a:srgbClr val="004821"/>
                </a:solidFill>
              </a:rPr>
              <a:t> swear, saying, “Elohim shall certainly visit you, and you shall bring my bones from here with you.”</a:t>
            </a:r>
            <a:r>
              <a:rPr lang="en-ZA" sz="2800" i="1" dirty="0" smtClean="0">
                <a:solidFill>
                  <a:srgbClr val="004821"/>
                </a:solidFill>
              </a:rPr>
              <a:t> (Exodus 13:19)</a:t>
            </a:r>
          </a:p>
          <a:p>
            <a:pPr algn="just"/>
            <a:r>
              <a:rPr lang="en-ZA" sz="2800" b="0" dirty="0" smtClean="0"/>
              <a:t>Why were these bones important, because of what they held within them, Joseph’s DNA. A person’s DNA represents their </a:t>
            </a:r>
            <a:r>
              <a:rPr lang="en-ZA" sz="2800" b="0" i="1" dirty="0" smtClean="0"/>
              <a:t>identity.</a:t>
            </a:r>
            <a:r>
              <a:rPr lang="en-ZA" sz="2800" b="0" dirty="0" smtClean="0"/>
              <a:t> Joseph’s bones are a picture of the House of Israel, the “lost” ten tribes, and are therefore prophetic of the return of not just Judah and Benjamin, the two tribes currently living in the land, but of </a:t>
            </a:r>
            <a:r>
              <a:rPr lang="en-ZA" sz="2800" b="0" i="1" dirty="0" smtClean="0"/>
              <a:t>all twelve tribes returned and living in the land</a:t>
            </a:r>
            <a:r>
              <a:rPr lang="en-ZA" sz="2800" b="0" dirty="0" smtClean="0"/>
              <a:t>. Joseph’s bones represent a continuous heritage promised to Abraham’s descendants generations ago.</a:t>
            </a:r>
          </a:p>
          <a:p>
            <a:pPr algn="just"/>
            <a:r>
              <a:rPr lang="en-ZA" sz="2800" b="0" dirty="0" smtClean="0"/>
              <a:t>Another reason Joseph’s bones had to be carried back to the land of Israel was because Joseph’s brothers had tried to kill him (Genesis 37:18). Without his DNA, or identity, it could be alleged that Joseph was not “alive” and that his ancestors no longer existed, even to this day.</a:t>
            </a:r>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SUKKOTH &amp; ETHAM</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And they departed from Sukkoth and camped in </a:t>
            </a:r>
            <a:r>
              <a:rPr lang="en-ZA" b="0" i="1" dirty="0" err="1" smtClean="0">
                <a:solidFill>
                  <a:srgbClr val="004821"/>
                </a:solidFill>
              </a:rPr>
              <a:t>Etham</a:t>
            </a:r>
            <a:r>
              <a:rPr lang="en-ZA" b="0" i="1" dirty="0" smtClean="0">
                <a:solidFill>
                  <a:srgbClr val="004821"/>
                </a:solidFill>
              </a:rPr>
              <a:t> at the edge of the wilderness. </a:t>
            </a:r>
            <a:r>
              <a:rPr lang="en-ZA" i="1" dirty="0" smtClean="0">
                <a:solidFill>
                  <a:srgbClr val="004821"/>
                </a:solidFill>
              </a:rPr>
              <a:t>(Exodus 13:20)</a:t>
            </a:r>
          </a:p>
          <a:p>
            <a:pPr algn="just"/>
            <a:r>
              <a:rPr lang="en-ZA" b="0" i="1" dirty="0" smtClean="0"/>
              <a:t>“Sukkoth”, or “Tabernacles</a:t>
            </a:r>
            <a:r>
              <a:rPr lang="en-ZA" b="0" dirty="0" smtClean="0"/>
              <a:t>” was their first stop on the way out of bondage. This was not the “</a:t>
            </a:r>
            <a:r>
              <a:rPr lang="en-ZA" b="0" i="1" dirty="0" smtClean="0"/>
              <a:t>Sukkoth</a:t>
            </a:r>
            <a:r>
              <a:rPr lang="en-ZA" b="0" dirty="0" smtClean="0"/>
              <a:t>” established by </a:t>
            </a:r>
            <a:r>
              <a:rPr lang="en-ZA" b="0" dirty="0" err="1" smtClean="0"/>
              <a:t>Ya’aqob</a:t>
            </a:r>
            <a:r>
              <a:rPr lang="en-ZA" b="0" dirty="0" smtClean="0"/>
              <a:t> in </a:t>
            </a:r>
            <a:r>
              <a:rPr lang="en-ZA" b="0" dirty="0" err="1" smtClean="0"/>
              <a:t>Kena’an</a:t>
            </a:r>
            <a:r>
              <a:rPr lang="en-ZA" b="0" dirty="0" smtClean="0"/>
              <a:t>, as this one is still well within Mitzrayim. This was the Bedouin city, of approx. 250,000 people, that was always on the move. It was here that the Israelites (city dwellers) bought tents and learned how to be campers. This too represents leaving the “</a:t>
            </a:r>
            <a:r>
              <a:rPr lang="en-ZA" b="0" i="1" dirty="0" smtClean="0"/>
              <a:t>tabernacles”, “tents” or “worship” </a:t>
            </a:r>
            <a:r>
              <a:rPr lang="en-ZA" b="0" dirty="0" smtClean="0"/>
              <a:t>of Mitzrayim. “</a:t>
            </a:r>
            <a:r>
              <a:rPr lang="en-ZA" b="0" i="1" dirty="0" smtClean="0"/>
              <a:t>Dwelling in tents” </a:t>
            </a:r>
            <a:r>
              <a:rPr lang="en-ZA" b="0" dirty="0" smtClean="0"/>
              <a:t>is a Scriptural metaphor for </a:t>
            </a:r>
            <a:r>
              <a:rPr lang="en-ZA" b="0" i="1" dirty="0" smtClean="0"/>
              <a:t>“learning”</a:t>
            </a:r>
            <a:r>
              <a:rPr lang="en-ZA" b="0" dirty="0" smtClean="0"/>
              <a:t> their ways. </a:t>
            </a:r>
          </a:p>
          <a:p>
            <a:pPr algn="just"/>
            <a:r>
              <a:rPr lang="en-ZA" b="0" i="1" dirty="0" smtClean="0"/>
              <a:t>“</a:t>
            </a:r>
            <a:r>
              <a:rPr lang="en-ZA" b="0" i="1" dirty="0" err="1" smtClean="0"/>
              <a:t>Etham</a:t>
            </a:r>
            <a:r>
              <a:rPr lang="en-ZA" b="0" dirty="0" smtClean="0"/>
              <a:t>” is an Egyptian word and, according to Gesenius’ Hebrew-Chaldee Lexicon, means “</a:t>
            </a:r>
            <a:r>
              <a:rPr lang="en-ZA" b="0" i="1" dirty="0" smtClean="0"/>
              <a:t>border of the sea</a:t>
            </a:r>
            <a:r>
              <a:rPr lang="en-ZA" b="0" dirty="0" smtClean="0"/>
              <a:t>”. Its importance is that it bordered the Yam </a:t>
            </a:r>
            <a:r>
              <a:rPr lang="en-ZA" b="0" dirty="0" err="1" smtClean="0"/>
              <a:t>Suf</a:t>
            </a:r>
            <a:r>
              <a:rPr lang="en-ZA" b="0" dirty="0" smtClean="0"/>
              <a:t>, the Sea of Reeds, the instrument of </a:t>
            </a:r>
            <a:r>
              <a:rPr lang="he-IL" b="0" dirty="0" smtClean="0"/>
              <a:t>יהוה</a:t>
            </a:r>
            <a:r>
              <a:rPr lang="en-ZA" b="0" dirty="0" smtClean="0"/>
              <a:t>’s Deliverance.</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pic>
        <p:nvPicPr>
          <p:cNvPr id="5" name="Picture 4" descr="Sinai-Sat-text-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PILLAR</a:t>
            </a:r>
            <a:endParaRPr lang="en-ZA" dirty="0"/>
          </a:p>
        </p:txBody>
      </p:sp>
      <p:sp>
        <p:nvSpPr>
          <p:cNvPr id="3" name="Content Placeholder 2"/>
          <p:cNvSpPr>
            <a:spLocks noGrp="1"/>
          </p:cNvSpPr>
          <p:nvPr>
            <p:ph idx="1"/>
          </p:nvPr>
        </p:nvSpPr>
        <p:spPr/>
        <p:txBody>
          <a:bodyPr>
            <a:normAutofit/>
          </a:bodyPr>
          <a:lstStyle/>
          <a:p>
            <a:pPr>
              <a:lnSpc>
                <a:spcPts val="25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went before them by day in a column of cloud to lead the way, and by night in a column of fire to give them light, so as to go by day and night. The column of cloud did not cease by day, nor the column of fire by night, before the people. </a:t>
            </a:r>
            <a:r>
              <a:rPr lang="en-ZA" i="1" dirty="0" smtClean="0">
                <a:solidFill>
                  <a:srgbClr val="004821"/>
                </a:solidFill>
              </a:rPr>
              <a:t>(Exodus 13:21-22)</a:t>
            </a:r>
          </a:p>
          <a:p>
            <a:pPr algn="just">
              <a:lnSpc>
                <a:spcPts val="2500"/>
              </a:lnSpc>
            </a:pPr>
            <a:r>
              <a:rPr lang="en-ZA" b="0" dirty="0" smtClean="0"/>
              <a:t>This is important to remember as we’re going to be seeing this picture throughout the rest of Torah. As we begin to study the first “</a:t>
            </a:r>
            <a:r>
              <a:rPr lang="en-ZA" b="0" i="1" dirty="0" smtClean="0"/>
              <a:t>exodus”, it </a:t>
            </a:r>
            <a:r>
              <a:rPr lang="en-ZA" b="0" dirty="0" smtClean="0"/>
              <a:t>will help us understand the </a:t>
            </a:r>
            <a:r>
              <a:rPr lang="en-ZA" b="0" i="1" dirty="0" smtClean="0"/>
              <a:t>“second greater exodus”. </a:t>
            </a:r>
            <a:r>
              <a:rPr lang="en-ZA" b="0" dirty="0" smtClean="0"/>
              <a:t>The Hebrew word for</a:t>
            </a:r>
            <a:r>
              <a:rPr lang="en-ZA" b="0" i="1" dirty="0" smtClean="0"/>
              <a:t> “column” or “pillar” </a:t>
            </a:r>
            <a:r>
              <a:rPr lang="en-ZA" b="0" dirty="0" smtClean="0"/>
              <a:t>(depending on your translation) is </a:t>
            </a:r>
            <a:r>
              <a:rPr lang="en-ZA" b="0" i="1" dirty="0" smtClean="0"/>
              <a:t>“</a:t>
            </a:r>
            <a:r>
              <a:rPr lang="en-ZA" b="0" i="1" dirty="0" err="1" smtClean="0"/>
              <a:t>awmood</a:t>
            </a:r>
            <a:r>
              <a:rPr lang="en-ZA" b="0" i="1" dirty="0" smtClean="0"/>
              <a:t>” </a:t>
            </a:r>
            <a:r>
              <a:rPr lang="en-ZA" b="0" dirty="0" smtClean="0"/>
              <a:t>(</a:t>
            </a:r>
            <a:r>
              <a:rPr lang="en-ZA" b="0" dirty="0" err="1" smtClean="0"/>
              <a:t>ayin-mem-vav-dalet</a:t>
            </a:r>
            <a:r>
              <a:rPr lang="en-ZA" b="0" dirty="0" smtClean="0"/>
              <a:t>) which is from the root </a:t>
            </a:r>
            <a:r>
              <a:rPr lang="en-ZA" b="0" i="1" dirty="0" smtClean="0"/>
              <a:t>“</a:t>
            </a:r>
            <a:r>
              <a:rPr lang="en-ZA" b="0" i="1" dirty="0" err="1" smtClean="0"/>
              <a:t>amad</a:t>
            </a:r>
            <a:r>
              <a:rPr lang="en-ZA" b="0" i="1" dirty="0" smtClean="0"/>
              <a:t>”, </a:t>
            </a:r>
            <a:r>
              <a:rPr lang="en-ZA" b="0" dirty="0" smtClean="0"/>
              <a:t>meaning to </a:t>
            </a:r>
            <a:r>
              <a:rPr lang="en-ZA" b="0" i="1" dirty="0" smtClean="0"/>
              <a:t>“stand firm” or “establish”. </a:t>
            </a:r>
            <a:r>
              <a:rPr lang="en-ZA" b="0" dirty="0" smtClean="0"/>
              <a:t>The numeric value of </a:t>
            </a:r>
            <a:r>
              <a:rPr lang="en-ZA" b="0" i="1" dirty="0" smtClean="0"/>
              <a:t>“</a:t>
            </a:r>
            <a:r>
              <a:rPr lang="en-ZA" b="0" i="1" dirty="0" err="1" smtClean="0"/>
              <a:t>awmood</a:t>
            </a:r>
            <a:r>
              <a:rPr lang="en-ZA" b="0" i="1" dirty="0" smtClean="0"/>
              <a:t>” is 120 </a:t>
            </a:r>
            <a:r>
              <a:rPr lang="en-ZA" b="0" dirty="0" smtClean="0"/>
              <a:t>which equals </a:t>
            </a:r>
            <a:r>
              <a:rPr lang="en-ZA" b="0" i="1" dirty="0" smtClean="0"/>
              <a:t>“</a:t>
            </a:r>
            <a:r>
              <a:rPr lang="en-ZA" b="0" i="1" dirty="0" err="1" smtClean="0"/>
              <a:t>ami</a:t>
            </a:r>
            <a:r>
              <a:rPr lang="en-ZA" b="0" i="1" dirty="0" smtClean="0"/>
              <a:t>” or “my people”, “Masada” or “the foundation” </a:t>
            </a:r>
            <a:r>
              <a:rPr lang="en-ZA" b="0" dirty="0" smtClean="0"/>
              <a:t>and </a:t>
            </a:r>
            <a:r>
              <a:rPr lang="en-ZA" b="0" i="1" dirty="0" smtClean="0"/>
              <a:t>“</a:t>
            </a:r>
            <a:r>
              <a:rPr lang="en-ZA" b="0" i="1" dirty="0" err="1" smtClean="0"/>
              <a:t>va‟eef</a:t>
            </a:r>
            <a:r>
              <a:rPr lang="en-ZA" b="0" i="1" dirty="0" smtClean="0"/>
              <a:t> </a:t>
            </a:r>
            <a:r>
              <a:rPr lang="en-ZA" b="0" i="1" dirty="0" err="1" smtClean="0"/>
              <a:t>d‟noo</a:t>
            </a:r>
            <a:r>
              <a:rPr lang="en-ZA" b="0" i="1" dirty="0" smtClean="0"/>
              <a:t>” or “did redeem you”. </a:t>
            </a:r>
            <a:r>
              <a:rPr lang="en-ZA" b="0" dirty="0" smtClean="0"/>
              <a:t>And, 120 also equals </a:t>
            </a:r>
            <a:r>
              <a:rPr lang="en-ZA" b="0" i="1" dirty="0" smtClean="0"/>
              <a:t>“</a:t>
            </a:r>
            <a:r>
              <a:rPr lang="en-ZA" b="0" i="1" dirty="0" err="1" smtClean="0"/>
              <a:t>va‟a</a:t>
            </a:r>
            <a:r>
              <a:rPr lang="en-ZA" b="0" i="1" dirty="0" smtClean="0"/>
              <a:t> </a:t>
            </a:r>
            <a:r>
              <a:rPr lang="en-ZA" b="0" i="1" dirty="0" err="1" smtClean="0"/>
              <a:t>latah</a:t>
            </a:r>
            <a:r>
              <a:rPr lang="en-ZA" b="0" i="1" dirty="0" smtClean="0"/>
              <a:t>” or “thick darkness”. </a:t>
            </a:r>
            <a:r>
              <a:rPr lang="en-ZA" b="0" dirty="0" smtClean="0"/>
              <a:t>So </a:t>
            </a:r>
            <a:r>
              <a:rPr lang="he-IL" b="0" dirty="0" smtClean="0"/>
              <a:t>יהוה</a:t>
            </a:r>
            <a:r>
              <a:rPr lang="en-ZA" b="0" dirty="0" smtClean="0"/>
              <a:t> went before them in this </a:t>
            </a:r>
            <a:r>
              <a:rPr lang="en-ZA" b="0" i="1" dirty="0" smtClean="0"/>
              <a:t>“pillar” TO ESTABLISH HIS PEOPLE ON THE FOUNDATION OF REDEMPTION.</a:t>
            </a:r>
            <a:endParaRPr lang="en-ZA" b="0" i="1" dirty="0" smtClean="0">
              <a:solidFill>
                <a:srgbClr val="004821"/>
              </a:solidFill>
            </a:endParaRPr>
          </a:p>
          <a:p>
            <a:pPr algn="just"/>
            <a:endParaRPr lang="en-ZA" b="0"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ARMIES OF HEAVEN</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smtClean="0"/>
              <a:t>The word for </a:t>
            </a:r>
            <a:r>
              <a:rPr lang="en-ZA" b="0" i="1" dirty="0" smtClean="0"/>
              <a:t>“cloud” </a:t>
            </a:r>
            <a:r>
              <a:rPr lang="en-ZA" b="0" dirty="0" smtClean="0"/>
              <a:t>here is </a:t>
            </a:r>
            <a:r>
              <a:rPr lang="en-ZA" b="0" i="1" dirty="0" smtClean="0"/>
              <a:t>“</a:t>
            </a:r>
            <a:r>
              <a:rPr lang="en-ZA" b="0" i="1" dirty="0" err="1" smtClean="0"/>
              <a:t>anan</a:t>
            </a:r>
            <a:r>
              <a:rPr lang="en-ZA" b="0" i="1" dirty="0" smtClean="0"/>
              <a:t>” </a:t>
            </a:r>
            <a:r>
              <a:rPr lang="en-ZA" b="0" dirty="0" smtClean="0"/>
              <a:t>(</a:t>
            </a:r>
            <a:r>
              <a:rPr lang="en-ZA" b="0" dirty="0" err="1" smtClean="0"/>
              <a:t>ayin</a:t>
            </a:r>
            <a:r>
              <a:rPr lang="en-ZA" b="0" dirty="0" smtClean="0"/>
              <a:t>-nun-nun). This isn’t a rain cloud; but, literally means to </a:t>
            </a:r>
            <a:r>
              <a:rPr lang="en-ZA" b="0" i="1" dirty="0" smtClean="0"/>
              <a:t>“veil over” or “to obscure”</a:t>
            </a:r>
            <a:r>
              <a:rPr lang="en-ZA" b="0" dirty="0" smtClean="0"/>
              <a:t>. What’s interesting here is that its use in Scripture, including twice in Ezekiel 38, is about </a:t>
            </a:r>
            <a:r>
              <a:rPr lang="en-ZA" b="0" i="1" dirty="0" smtClean="0"/>
              <a:t>“armies</a:t>
            </a:r>
            <a:r>
              <a:rPr lang="en-ZA" b="0" dirty="0" smtClean="0"/>
              <a:t>” that are referred to as clouds covering the </a:t>
            </a:r>
            <a:r>
              <a:rPr lang="en-ZA" b="0" i="1" dirty="0" smtClean="0"/>
              <a:t>“land” or “earth</a:t>
            </a:r>
            <a:r>
              <a:rPr lang="en-ZA" b="0" dirty="0" smtClean="0"/>
              <a:t>”. They are also referred to as causing great darkness. The picture is that this </a:t>
            </a:r>
            <a:r>
              <a:rPr lang="en-ZA" b="0" i="1" dirty="0" smtClean="0"/>
              <a:t>“pillar of cloud”, </a:t>
            </a:r>
            <a:r>
              <a:rPr lang="en-ZA" b="0" dirty="0" smtClean="0"/>
              <a:t>which concealed </a:t>
            </a:r>
            <a:r>
              <a:rPr lang="he-IL" b="0" dirty="0" smtClean="0"/>
              <a:t>יהוה</a:t>
            </a:r>
            <a:r>
              <a:rPr lang="en-ZA" b="0" dirty="0" smtClean="0"/>
              <a:t>, is made up of the “</a:t>
            </a:r>
            <a:r>
              <a:rPr lang="en-ZA" b="0" i="1" dirty="0" smtClean="0"/>
              <a:t>armies of heaven</a:t>
            </a:r>
            <a:r>
              <a:rPr lang="en-ZA" b="0" dirty="0" smtClean="0"/>
              <a:t>”. Also of interest here is the numeric value of “</a:t>
            </a:r>
            <a:r>
              <a:rPr lang="en-ZA" b="0" i="1" dirty="0" err="1" smtClean="0"/>
              <a:t>anan</a:t>
            </a:r>
            <a:r>
              <a:rPr lang="en-ZA" b="0" dirty="0" smtClean="0"/>
              <a:t>” is 170 which equals “</a:t>
            </a:r>
            <a:r>
              <a:rPr lang="en-ZA" b="0" i="1" dirty="0" err="1" smtClean="0"/>
              <a:t>l‟Olam</a:t>
            </a:r>
            <a:r>
              <a:rPr lang="en-ZA" b="0" i="1" dirty="0" smtClean="0"/>
              <a:t>” or “forever</a:t>
            </a:r>
            <a:r>
              <a:rPr lang="en-ZA" b="0" dirty="0" smtClean="0"/>
              <a:t>” and “</a:t>
            </a:r>
            <a:r>
              <a:rPr lang="en-ZA" b="0" i="1" dirty="0" err="1" smtClean="0"/>
              <a:t>l‟panah</a:t>
            </a:r>
            <a:r>
              <a:rPr lang="en-ZA" b="0" i="1" dirty="0" smtClean="0"/>
              <a:t>” or “before me</a:t>
            </a:r>
            <a:r>
              <a:rPr lang="en-ZA" b="0" dirty="0" smtClean="0"/>
              <a:t>”, as “</a:t>
            </a:r>
            <a:r>
              <a:rPr lang="en-ZA" b="0" i="1" dirty="0" smtClean="0"/>
              <a:t>in my face”</a:t>
            </a:r>
            <a:r>
              <a:rPr lang="en-ZA" b="0" dirty="0" smtClean="0"/>
              <a:t>. 170 also equals </a:t>
            </a:r>
            <a:r>
              <a:rPr lang="en-ZA" b="0" i="1" dirty="0" smtClean="0"/>
              <a:t>“</a:t>
            </a:r>
            <a:r>
              <a:rPr lang="en-ZA" b="0" i="1" dirty="0" err="1" smtClean="0"/>
              <a:t>la‟milah‟im</a:t>
            </a:r>
            <a:r>
              <a:rPr lang="en-ZA" b="0" i="1" dirty="0" smtClean="0"/>
              <a:t>” or “they were circumcised”. </a:t>
            </a:r>
          </a:p>
          <a:p>
            <a:pPr algn="just">
              <a:lnSpc>
                <a:spcPts val="2500"/>
              </a:lnSpc>
            </a:pPr>
            <a:r>
              <a:rPr lang="en-ZA" b="0" dirty="0" smtClean="0">
                <a:solidFill>
                  <a:srgbClr val="C00000"/>
                </a:solidFill>
              </a:rPr>
              <a:t>This is indeed quite an army, in that they are eternally before the Face of Elohim and they are circumcised, or of His Covenant. They are the </a:t>
            </a:r>
            <a:r>
              <a:rPr lang="en-ZA" b="0" i="1" dirty="0" smtClean="0">
                <a:solidFill>
                  <a:srgbClr val="C00000"/>
                </a:solidFill>
              </a:rPr>
              <a:t>“Host of Heaven</a:t>
            </a:r>
            <a:r>
              <a:rPr lang="en-ZA" b="0" dirty="0" smtClean="0">
                <a:solidFill>
                  <a:srgbClr val="C00000"/>
                </a:solidFill>
              </a:rPr>
              <a:t>”. This is the “</a:t>
            </a:r>
            <a:r>
              <a:rPr lang="en-ZA" b="0" i="1" dirty="0" smtClean="0">
                <a:solidFill>
                  <a:srgbClr val="C00000"/>
                </a:solidFill>
              </a:rPr>
              <a:t>pillar of cloud</a:t>
            </a:r>
            <a:r>
              <a:rPr lang="en-ZA" b="0" dirty="0" smtClean="0">
                <a:solidFill>
                  <a:srgbClr val="C00000"/>
                </a:solidFill>
              </a:rPr>
              <a:t>” that led them by day. </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COLUMN OF FIRE</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100"/>
              </a:lnSpc>
            </a:pPr>
            <a:r>
              <a:rPr lang="en-ZA" sz="9600" b="0" dirty="0" smtClean="0"/>
              <a:t>By night </a:t>
            </a:r>
            <a:r>
              <a:rPr lang="he-IL" sz="9600" b="0" dirty="0" smtClean="0"/>
              <a:t>יהוה</a:t>
            </a:r>
            <a:r>
              <a:rPr lang="en-ZA" sz="9600" b="0" dirty="0" smtClean="0"/>
              <a:t> was in a “</a:t>
            </a:r>
            <a:r>
              <a:rPr lang="en-ZA" sz="9600" b="0" i="1" dirty="0" smtClean="0"/>
              <a:t>column of fire” or “</a:t>
            </a:r>
            <a:r>
              <a:rPr lang="en-ZA" sz="9600" b="0" i="1" dirty="0" err="1" smtClean="0"/>
              <a:t>awmood</a:t>
            </a:r>
            <a:r>
              <a:rPr lang="en-ZA" sz="9600" b="0" i="1" dirty="0" smtClean="0"/>
              <a:t> </a:t>
            </a:r>
            <a:r>
              <a:rPr lang="en-ZA" sz="9600" b="0" i="1" dirty="0" err="1" smtClean="0"/>
              <a:t>aish</a:t>
            </a:r>
            <a:r>
              <a:rPr lang="en-ZA" sz="9600" b="0" i="1" dirty="0" smtClean="0"/>
              <a:t>” (</a:t>
            </a:r>
            <a:r>
              <a:rPr lang="en-ZA" sz="9600" b="0" dirty="0" smtClean="0"/>
              <a:t>aleph-shin). </a:t>
            </a:r>
            <a:r>
              <a:rPr lang="en-ZA" sz="9600" b="0" i="1" dirty="0" smtClean="0"/>
              <a:t>“</a:t>
            </a:r>
            <a:r>
              <a:rPr lang="en-ZA" sz="9600" b="0" i="1" dirty="0" err="1" smtClean="0"/>
              <a:t>Aish</a:t>
            </a:r>
            <a:r>
              <a:rPr lang="en-ZA" sz="9600" b="0" i="1" dirty="0" smtClean="0"/>
              <a:t>” </a:t>
            </a:r>
            <a:r>
              <a:rPr lang="en-ZA" sz="9600" b="0" dirty="0" smtClean="0"/>
              <a:t>is indeed </a:t>
            </a:r>
            <a:r>
              <a:rPr lang="en-ZA" sz="9600" b="0" i="1" dirty="0" smtClean="0"/>
              <a:t>“fire” </a:t>
            </a:r>
            <a:r>
              <a:rPr lang="en-ZA" sz="9600" b="0" dirty="0" smtClean="0"/>
              <a:t>the “</a:t>
            </a:r>
            <a:r>
              <a:rPr lang="en-ZA" sz="9600" b="0" i="1" dirty="0" smtClean="0"/>
              <a:t>Consuming fire</a:t>
            </a:r>
            <a:r>
              <a:rPr lang="en-ZA" sz="9600" b="0" dirty="0" smtClean="0"/>
              <a:t>” as Elohim refers to Himself. </a:t>
            </a:r>
          </a:p>
          <a:p>
            <a:pPr algn="just"/>
            <a:r>
              <a:rPr lang="en-ZA" sz="9600" b="0" dirty="0" smtClean="0"/>
              <a:t>Fire or </a:t>
            </a:r>
            <a:r>
              <a:rPr lang="en-ZA" sz="9600" b="0" i="1" dirty="0" smtClean="0"/>
              <a:t>“</a:t>
            </a:r>
            <a:r>
              <a:rPr lang="en-ZA" sz="9600" b="0" i="1" dirty="0" err="1" smtClean="0"/>
              <a:t>aish</a:t>
            </a:r>
            <a:r>
              <a:rPr lang="en-ZA" sz="9600" b="0" i="1" dirty="0" smtClean="0"/>
              <a:t>” </a:t>
            </a:r>
            <a:r>
              <a:rPr lang="en-ZA" sz="9600" b="0" dirty="0" smtClean="0"/>
              <a:t>gives heat and light and that is why another meaning for </a:t>
            </a:r>
            <a:r>
              <a:rPr lang="en-ZA" sz="9600" b="0" i="1" dirty="0" smtClean="0"/>
              <a:t>“</a:t>
            </a:r>
            <a:r>
              <a:rPr lang="en-ZA" sz="9600" b="0" i="1" dirty="0" err="1" smtClean="0"/>
              <a:t>aish</a:t>
            </a:r>
            <a:r>
              <a:rPr lang="en-ZA" sz="9600" b="0" i="1" dirty="0" smtClean="0"/>
              <a:t>” is “</a:t>
            </a:r>
            <a:r>
              <a:rPr lang="en-ZA" sz="9600" b="0" i="1" dirty="0" err="1" smtClean="0"/>
              <a:t>splendor</a:t>
            </a:r>
            <a:r>
              <a:rPr lang="en-ZA" sz="9600" b="0" i="1" dirty="0" smtClean="0"/>
              <a:t>” or “brightness”.</a:t>
            </a:r>
            <a:r>
              <a:rPr lang="en-ZA" sz="9600" b="0" dirty="0" smtClean="0"/>
              <a:t> This compares with the </a:t>
            </a:r>
            <a:r>
              <a:rPr lang="en-ZA" sz="9600" b="0" i="1" dirty="0" smtClean="0"/>
              <a:t>“burning fire” </a:t>
            </a:r>
            <a:r>
              <a:rPr lang="en-ZA" sz="9600" b="0" dirty="0" smtClean="0"/>
              <a:t>in our hearts for what we are passionate about. Light is what is referred to here, in this verse. </a:t>
            </a:r>
            <a:r>
              <a:rPr lang="he-IL" sz="9600" b="0" dirty="0" smtClean="0"/>
              <a:t>יהוה</a:t>
            </a:r>
            <a:r>
              <a:rPr lang="en-ZA" sz="9600" b="0" dirty="0" smtClean="0"/>
              <a:t> tells us that His word, Torah, is a light, a lamp. </a:t>
            </a:r>
            <a:r>
              <a:rPr lang="en-ZA" sz="9600" b="0" i="1" dirty="0" smtClean="0">
                <a:solidFill>
                  <a:srgbClr val="004821"/>
                </a:solidFill>
              </a:rPr>
              <a:t>Therefore </a:t>
            </a:r>
            <a:r>
              <a:rPr lang="he-IL" sz="9600" b="0" i="1" dirty="0" smtClean="0">
                <a:solidFill>
                  <a:srgbClr val="004821"/>
                </a:solidFill>
              </a:rPr>
              <a:t>יהושע</a:t>
            </a:r>
            <a:r>
              <a:rPr lang="en-ZA" sz="9600" b="0" i="1" dirty="0" smtClean="0">
                <a:solidFill>
                  <a:srgbClr val="004821"/>
                </a:solidFill>
              </a:rPr>
              <a:t> spoke to them again, saying, “I am the light of the world. He who follows Me shall by no means walk in darkness, but possess the light of life.” </a:t>
            </a:r>
            <a:r>
              <a:rPr lang="en-US" sz="9600" i="1" dirty="0" smtClean="0">
                <a:solidFill>
                  <a:srgbClr val="004821"/>
                </a:solidFill>
              </a:rPr>
              <a:t>(John 8:12)</a:t>
            </a:r>
          </a:p>
          <a:p>
            <a:pPr algn="just">
              <a:lnSpc>
                <a:spcPts val="2100"/>
              </a:lnSpc>
            </a:pPr>
            <a:r>
              <a:rPr lang="en-ZA" sz="9600" b="0" dirty="0" smtClean="0"/>
              <a:t>Elohim also speaks of the </a:t>
            </a:r>
            <a:r>
              <a:rPr lang="en-ZA" sz="9600" b="0" i="1" dirty="0" smtClean="0"/>
              <a:t>“fire of His wrath”. </a:t>
            </a:r>
            <a:r>
              <a:rPr lang="en-ZA" sz="9600" b="0" i="1" dirty="0" smtClean="0">
                <a:solidFill>
                  <a:srgbClr val="004821"/>
                </a:solidFill>
              </a:rPr>
              <a:t>And when the thousand years have ended, Satan shall be released from his prison, and he shall go out to lead the nations astray which are in the four corners of the earth, Gog and </a:t>
            </a:r>
            <a:r>
              <a:rPr lang="en-ZA" sz="9600" b="0" i="1" dirty="0" err="1" smtClean="0">
                <a:solidFill>
                  <a:srgbClr val="004821"/>
                </a:solidFill>
              </a:rPr>
              <a:t>Magog</a:t>
            </a:r>
            <a:r>
              <a:rPr lang="en-ZA" sz="9600" b="0" i="1" dirty="0" smtClean="0">
                <a:solidFill>
                  <a:srgbClr val="004821"/>
                </a:solidFill>
              </a:rPr>
              <a:t>, to gather them together for battle, whose number is as the sand of the sea. .. And fire came down from Elohim out of the heaven and consumed them. </a:t>
            </a:r>
            <a:r>
              <a:rPr lang="en-ZA" sz="9600" i="1" dirty="0" smtClean="0">
                <a:solidFill>
                  <a:srgbClr val="004821"/>
                </a:solidFill>
              </a:rPr>
              <a:t>(Revelation 20:7-9)</a:t>
            </a:r>
          </a:p>
          <a:p>
            <a:pPr algn="just">
              <a:lnSpc>
                <a:spcPts val="2100"/>
              </a:lnSpc>
            </a:pPr>
            <a:endParaRPr lang="en-ZA" sz="9600" dirty="0" smtClean="0"/>
          </a:p>
          <a:p>
            <a:pPr algn="just"/>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ROCK</a:t>
            </a:r>
            <a:endParaRPr lang="en-ZA" dirty="0"/>
          </a:p>
        </p:txBody>
      </p:sp>
      <p:sp>
        <p:nvSpPr>
          <p:cNvPr id="3" name="Content Placeholder 2"/>
          <p:cNvSpPr>
            <a:spLocks noGrp="1"/>
          </p:cNvSpPr>
          <p:nvPr>
            <p:ph idx="1"/>
          </p:nvPr>
        </p:nvSpPr>
        <p:spPr/>
        <p:txBody>
          <a:bodyPr>
            <a:noAutofit/>
          </a:bodyPr>
          <a:lstStyle/>
          <a:p>
            <a:pPr algn="just">
              <a:lnSpc>
                <a:spcPts val="2600"/>
              </a:lnSpc>
            </a:pPr>
            <a:r>
              <a:rPr lang="en-ZA" b="0" dirty="0" smtClean="0"/>
              <a:t>The numeric value of </a:t>
            </a:r>
            <a:r>
              <a:rPr lang="en-ZA" b="0" i="1" dirty="0" smtClean="0"/>
              <a:t>“</a:t>
            </a:r>
            <a:r>
              <a:rPr lang="en-ZA" b="0" i="1" dirty="0" err="1" smtClean="0"/>
              <a:t>aish</a:t>
            </a:r>
            <a:r>
              <a:rPr lang="en-ZA" b="0" i="1" dirty="0" smtClean="0"/>
              <a:t>” </a:t>
            </a:r>
            <a:r>
              <a:rPr lang="en-ZA" b="0" dirty="0" smtClean="0"/>
              <a:t>is 301, which equals </a:t>
            </a:r>
            <a:r>
              <a:rPr lang="en-ZA" b="0" i="1" dirty="0" smtClean="0"/>
              <a:t>“</a:t>
            </a:r>
            <a:r>
              <a:rPr lang="en-ZA" b="0" i="1" dirty="0" err="1" smtClean="0"/>
              <a:t>Cha‟rah</a:t>
            </a:r>
            <a:r>
              <a:rPr lang="en-ZA" b="0" i="1" dirty="0" smtClean="0"/>
              <a:t>”, “He called” or “He is called”, “ha </a:t>
            </a:r>
            <a:r>
              <a:rPr lang="en-ZA" b="0" i="1" dirty="0" err="1" smtClean="0"/>
              <a:t>Tsuwr</a:t>
            </a:r>
            <a:r>
              <a:rPr lang="en-ZA" b="0" i="1" dirty="0" smtClean="0"/>
              <a:t>”, “the rock” and “</a:t>
            </a:r>
            <a:r>
              <a:rPr lang="en-ZA" b="0" i="1" dirty="0" err="1" smtClean="0"/>
              <a:t>raphana</a:t>
            </a:r>
            <a:r>
              <a:rPr lang="en-ZA" b="0" i="1" dirty="0" smtClean="0"/>
              <a:t>”, “that heals you”. </a:t>
            </a:r>
          </a:p>
          <a:p>
            <a:pPr algn="just">
              <a:lnSpc>
                <a:spcPts val="2600"/>
              </a:lnSpc>
            </a:pPr>
            <a:r>
              <a:rPr lang="en-ZA" b="0" dirty="0" smtClean="0"/>
              <a:t>YHVH indeed calls to us from the </a:t>
            </a:r>
            <a:r>
              <a:rPr lang="en-ZA" b="0" i="1" dirty="0" smtClean="0"/>
              <a:t>“fire”, </a:t>
            </a:r>
            <a:r>
              <a:rPr lang="en-ZA" b="0" dirty="0" smtClean="0"/>
              <a:t>from the </a:t>
            </a:r>
            <a:r>
              <a:rPr lang="en-ZA" b="0" i="1" dirty="0" smtClean="0"/>
              <a:t>“brilliance” </a:t>
            </a:r>
            <a:r>
              <a:rPr lang="en-ZA" b="0" dirty="0" smtClean="0"/>
              <a:t>that is His Word. He called Moshe from the bush that burned with fire and yet was not consumed. In this </a:t>
            </a:r>
            <a:r>
              <a:rPr lang="en-ZA" b="0" i="1" dirty="0" smtClean="0"/>
              <a:t>“column of fire” </a:t>
            </a:r>
            <a:r>
              <a:rPr lang="en-ZA" b="0" dirty="0" smtClean="0"/>
              <a:t>dwells the Rock who heals us. Over a dozen times in Scripture </a:t>
            </a:r>
            <a:r>
              <a:rPr lang="he-IL" b="0" dirty="0" smtClean="0"/>
              <a:t>יהוה</a:t>
            </a:r>
            <a:r>
              <a:rPr lang="en-ZA" b="0" dirty="0" smtClean="0"/>
              <a:t> is referred to as the</a:t>
            </a:r>
            <a:r>
              <a:rPr lang="en-ZA" b="0" i="1" dirty="0" smtClean="0"/>
              <a:t> “Rock of </a:t>
            </a:r>
            <a:r>
              <a:rPr lang="en-ZA" b="0" i="1" dirty="0" err="1" smtClean="0"/>
              <a:t>Yisra‟el</a:t>
            </a:r>
            <a:r>
              <a:rPr lang="en-ZA" b="0" i="1" dirty="0" smtClean="0"/>
              <a:t>” </a:t>
            </a:r>
            <a:r>
              <a:rPr lang="en-ZA" b="0" dirty="0" smtClean="0"/>
              <a:t>and the </a:t>
            </a:r>
            <a:r>
              <a:rPr lang="en-ZA" b="0" i="1" dirty="0" smtClean="0"/>
              <a:t>“Rock of our deliverance”. </a:t>
            </a:r>
            <a:r>
              <a:rPr lang="en-ZA" b="0" dirty="0" smtClean="0"/>
              <a:t>Almost as many times Mashiach is referred to as this same </a:t>
            </a:r>
            <a:r>
              <a:rPr lang="en-ZA" b="0" i="1" dirty="0" smtClean="0"/>
              <a:t>“Rock”. </a:t>
            </a:r>
            <a:r>
              <a:rPr lang="en-ZA" b="0" i="1" dirty="0" smtClean="0">
                <a:solidFill>
                  <a:srgbClr val="004821"/>
                </a:solidFill>
              </a:rPr>
              <a:t>and all drank the same spiritual drink. For they drank of that spiritual Rock that followed, and the Rock was Messiah. </a:t>
            </a:r>
            <a:r>
              <a:rPr lang="en-ZA" i="1" dirty="0" smtClean="0">
                <a:solidFill>
                  <a:srgbClr val="004821"/>
                </a:solidFill>
              </a:rPr>
              <a:t>(1 Corinthians 10:4) </a:t>
            </a:r>
            <a:r>
              <a:rPr lang="en-ZA" b="0" dirty="0" smtClean="0"/>
              <a:t>He is there for us as well. He’s showing us this, right before our eyes. Think of this, man was made in the image of Elohim and YHVH said through the </a:t>
            </a:r>
            <a:r>
              <a:rPr lang="en-ZA" b="0" i="1" dirty="0" smtClean="0"/>
              <a:t>prophet in </a:t>
            </a:r>
            <a:r>
              <a:rPr lang="en-ZA" b="0" i="1" dirty="0" smtClean="0">
                <a:solidFill>
                  <a:srgbClr val="004821"/>
                </a:solidFill>
              </a:rPr>
              <a:t>‘’Look to the rock you were hewn from, </a:t>
            </a:r>
            <a:r>
              <a:rPr lang="en-ZA" i="1" dirty="0" smtClean="0">
                <a:solidFill>
                  <a:srgbClr val="004821"/>
                </a:solidFill>
              </a:rPr>
              <a:t>‘’</a:t>
            </a:r>
            <a:r>
              <a:rPr lang="en-US" i="1" dirty="0" smtClean="0">
                <a:solidFill>
                  <a:srgbClr val="004821"/>
                </a:solidFill>
              </a:rPr>
              <a:t>(Isaiah 51:1)</a:t>
            </a:r>
          </a:p>
          <a:p>
            <a:pPr algn="just">
              <a:lnSpc>
                <a:spcPts val="2400"/>
              </a:lnSpc>
            </a:pPr>
            <a:endParaRPr lang="en-US" dirty="0" smtClean="0"/>
          </a:p>
          <a:p>
            <a:pPr algn="just">
              <a:lnSpc>
                <a:spcPts val="24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b="0" dirty="0" smtClean="0"/>
              <a:t>יהוה</a:t>
            </a:r>
            <a:r>
              <a:rPr lang="en-ZA" dirty="0" smtClean="0"/>
              <a:t> LEADING THE WAY</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The column of cloud suggests that the heaven and </a:t>
            </a:r>
            <a:r>
              <a:rPr lang="he-IL" b="0" dirty="0" smtClean="0"/>
              <a:t>יהוה</a:t>
            </a:r>
            <a:r>
              <a:rPr lang="en-ZA" b="0" dirty="0" smtClean="0"/>
              <a:t> are veiled and can’t be seen. This is the picture we see in Rosh Chodesh, when the moon is veiled, and is then revealed. There are times when </a:t>
            </a:r>
            <a:r>
              <a:rPr lang="he-IL" b="0" dirty="0" smtClean="0"/>
              <a:t>יהוה</a:t>
            </a:r>
            <a:r>
              <a:rPr lang="en-ZA" b="0" dirty="0" smtClean="0"/>
              <a:t> is obscured, hidden to us. Then, in the night, in our darkest hour, the Light breaks through and we know He’s there. He was there all along. In the </a:t>
            </a:r>
            <a:r>
              <a:rPr lang="en-ZA" b="0" dirty="0" err="1" smtClean="0"/>
              <a:t>Hekal</a:t>
            </a:r>
            <a:r>
              <a:rPr lang="en-ZA" b="0" dirty="0" smtClean="0"/>
              <a:t> (</a:t>
            </a:r>
            <a:r>
              <a:rPr lang="en-ZA" b="0" i="1" dirty="0" smtClean="0"/>
              <a:t>House of Elohim), </a:t>
            </a:r>
            <a:r>
              <a:rPr lang="he-IL" b="0" dirty="0" smtClean="0"/>
              <a:t>יהוה</a:t>
            </a:r>
            <a:r>
              <a:rPr lang="en-ZA" b="0" dirty="0" smtClean="0"/>
              <a:t> was obscured behind the veil. But, in the kingdom of Mashiach, when the </a:t>
            </a:r>
            <a:r>
              <a:rPr lang="en-ZA" b="0" dirty="0" err="1" smtClean="0"/>
              <a:t>Hekal</a:t>
            </a:r>
            <a:r>
              <a:rPr lang="en-ZA" b="0" dirty="0" smtClean="0"/>
              <a:t> is built, there will be no veil. Whenever our faith, our trust, is tested, we need to remember that it’s still His leading that we follow. </a:t>
            </a:r>
          </a:p>
          <a:p>
            <a:pPr>
              <a:lnSpc>
                <a:spcPts val="2100"/>
              </a:lnSpc>
            </a:pPr>
            <a:r>
              <a:rPr lang="en-ZA" b="0" i="1" dirty="0" smtClean="0">
                <a:solidFill>
                  <a:srgbClr val="004821"/>
                </a:solidFill>
              </a:rPr>
              <a:t>And it shall be that he who is left in </a:t>
            </a:r>
            <a:r>
              <a:rPr lang="en-ZA" b="0" i="1" dirty="0" err="1" smtClean="0">
                <a:solidFill>
                  <a:srgbClr val="004821"/>
                </a:solidFill>
              </a:rPr>
              <a:t>Tsiyon</a:t>
            </a:r>
            <a:r>
              <a:rPr lang="en-ZA" b="0" i="1" dirty="0" smtClean="0">
                <a:solidFill>
                  <a:srgbClr val="004821"/>
                </a:solidFill>
              </a:rPr>
              <a:t> and he who remains in </a:t>
            </a:r>
            <a:r>
              <a:rPr lang="en-ZA" b="0" i="1" dirty="0" err="1" smtClean="0">
                <a:solidFill>
                  <a:srgbClr val="004821"/>
                </a:solidFill>
              </a:rPr>
              <a:t>Yerushalayim</a:t>
            </a:r>
            <a:r>
              <a:rPr lang="en-ZA" b="0" i="1" dirty="0" smtClean="0">
                <a:solidFill>
                  <a:srgbClr val="004821"/>
                </a:solidFill>
              </a:rPr>
              <a:t> is called set-apart, everyone who is written among the living in </a:t>
            </a:r>
            <a:r>
              <a:rPr lang="en-ZA" b="0" i="1" dirty="0" err="1" smtClean="0">
                <a:solidFill>
                  <a:srgbClr val="004821"/>
                </a:solidFill>
              </a:rPr>
              <a:t>Yerushalayim</a:t>
            </a:r>
            <a:r>
              <a:rPr lang="en-ZA" b="0" i="1" dirty="0" smtClean="0">
                <a:solidFill>
                  <a:srgbClr val="004821"/>
                </a:solidFill>
              </a:rPr>
              <a:t>. When </a:t>
            </a:r>
            <a:r>
              <a:rPr lang="he-IL" b="0" i="1" dirty="0" smtClean="0">
                <a:solidFill>
                  <a:srgbClr val="004821"/>
                </a:solidFill>
              </a:rPr>
              <a:t>יהוה</a:t>
            </a:r>
            <a:r>
              <a:rPr lang="en-ZA" b="0" i="1" dirty="0" smtClean="0">
                <a:solidFill>
                  <a:srgbClr val="004821"/>
                </a:solidFill>
              </a:rPr>
              <a:t> has washed away the filth of the daughters of </a:t>
            </a:r>
            <a:r>
              <a:rPr lang="en-ZA" b="0" i="1" dirty="0" err="1" smtClean="0">
                <a:solidFill>
                  <a:srgbClr val="004821"/>
                </a:solidFill>
              </a:rPr>
              <a:t>Tsiyon</a:t>
            </a:r>
            <a:r>
              <a:rPr lang="en-ZA" b="0" i="1" dirty="0" smtClean="0">
                <a:solidFill>
                  <a:srgbClr val="004821"/>
                </a:solidFill>
              </a:rPr>
              <a:t>, and rinsed away the blood of </a:t>
            </a:r>
            <a:r>
              <a:rPr lang="en-ZA" b="0" i="1" dirty="0" err="1" smtClean="0">
                <a:solidFill>
                  <a:srgbClr val="004821"/>
                </a:solidFill>
              </a:rPr>
              <a:t>Yerushalayim</a:t>
            </a:r>
            <a:r>
              <a:rPr lang="en-ZA" b="0" i="1" dirty="0" smtClean="0">
                <a:solidFill>
                  <a:srgbClr val="004821"/>
                </a:solidFill>
              </a:rPr>
              <a:t> from her midst, by the spirit of judgment and by the spirit of burning, then </a:t>
            </a:r>
            <a:r>
              <a:rPr lang="he-IL" b="0" i="1" dirty="0" smtClean="0">
                <a:solidFill>
                  <a:srgbClr val="004821"/>
                </a:solidFill>
              </a:rPr>
              <a:t>יהוה</a:t>
            </a:r>
            <a:r>
              <a:rPr lang="en-ZA" b="0" i="1" dirty="0" smtClean="0">
                <a:solidFill>
                  <a:srgbClr val="004821"/>
                </a:solidFill>
              </a:rPr>
              <a:t> shall create above every dwelling place of Mount </a:t>
            </a:r>
            <a:r>
              <a:rPr lang="en-ZA" b="0" i="1" dirty="0" err="1" smtClean="0">
                <a:solidFill>
                  <a:srgbClr val="004821"/>
                </a:solidFill>
              </a:rPr>
              <a:t>Tsiyon</a:t>
            </a:r>
            <a:r>
              <a:rPr lang="en-ZA" b="0" i="1" dirty="0" smtClean="0">
                <a:solidFill>
                  <a:srgbClr val="004821"/>
                </a:solidFill>
              </a:rPr>
              <a:t>, and above her assemblies, a cloud and smoke by day and the shining of a flaming fire by night, for over all the esteem shall be a covering, </a:t>
            </a:r>
            <a:r>
              <a:rPr lang="en-US" i="1" dirty="0" smtClean="0">
                <a:solidFill>
                  <a:srgbClr val="004821"/>
                </a:solidFill>
              </a:rPr>
              <a:t>(Isaiah 4:3-5)</a:t>
            </a:r>
          </a:p>
          <a:p>
            <a:pPr>
              <a:lnSpc>
                <a:spcPts val="2100"/>
              </a:lnSpc>
            </a:pPr>
            <a:endParaRPr lang="en-US" dirty="0" smtClean="0"/>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HIGH HAND</a:t>
            </a:r>
            <a:endParaRPr lang="en-ZA" dirty="0"/>
          </a:p>
        </p:txBody>
      </p:sp>
      <p:sp>
        <p:nvSpPr>
          <p:cNvPr id="3" name="Content Placeholder 2"/>
          <p:cNvSpPr>
            <a:spLocks noGrp="1"/>
          </p:cNvSpPr>
          <p:nvPr>
            <p:ph idx="1"/>
          </p:nvPr>
        </p:nvSpPr>
        <p:spPr/>
        <p:txBody>
          <a:bodyPr>
            <a:noAutofit/>
          </a:bodyPr>
          <a:lstStyle/>
          <a:p>
            <a:pPr>
              <a:lnSpc>
                <a:spcPts val="20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hardened the heart of Pharaoh sovereign of </a:t>
            </a:r>
            <a:r>
              <a:rPr lang="en-ZA" b="0" i="1" dirty="0" err="1" smtClean="0">
                <a:solidFill>
                  <a:srgbClr val="004821"/>
                </a:solidFill>
              </a:rPr>
              <a:t>Mitsrayim</a:t>
            </a:r>
            <a:r>
              <a:rPr lang="en-ZA" b="0" i="1" dirty="0" smtClean="0">
                <a:solidFill>
                  <a:srgbClr val="004821"/>
                </a:solidFill>
              </a:rPr>
              <a:t>, and he pursued the children of </a:t>
            </a:r>
            <a:r>
              <a:rPr lang="en-ZA" b="0" i="1" dirty="0" err="1" smtClean="0">
                <a:solidFill>
                  <a:srgbClr val="004821"/>
                </a:solidFill>
              </a:rPr>
              <a:t>Yisra’ĕl</a:t>
            </a:r>
            <a:r>
              <a:rPr lang="en-ZA" b="0" i="1" dirty="0" smtClean="0">
                <a:solidFill>
                  <a:srgbClr val="004821"/>
                </a:solidFill>
              </a:rPr>
              <a:t>, but the children of </a:t>
            </a:r>
            <a:r>
              <a:rPr lang="en-ZA" b="0" i="1" dirty="0" err="1" smtClean="0">
                <a:solidFill>
                  <a:srgbClr val="004821"/>
                </a:solidFill>
              </a:rPr>
              <a:t>Yisra’ĕl</a:t>
            </a:r>
            <a:r>
              <a:rPr lang="en-ZA" b="0" i="1" dirty="0" smtClean="0">
                <a:solidFill>
                  <a:srgbClr val="004821"/>
                </a:solidFill>
              </a:rPr>
              <a:t> went out defiantly. </a:t>
            </a:r>
            <a:r>
              <a:rPr lang="en-US" i="1" dirty="0" smtClean="0">
                <a:solidFill>
                  <a:srgbClr val="004821"/>
                </a:solidFill>
              </a:rPr>
              <a:t>(Exodus 14:8)</a:t>
            </a:r>
          </a:p>
          <a:p>
            <a:pPr algn="just">
              <a:lnSpc>
                <a:spcPts val="2000"/>
              </a:lnSpc>
            </a:pPr>
            <a:r>
              <a:rPr lang="en-ZA" b="0" dirty="0" smtClean="0"/>
              <a:t>The KJV says they went out with a high hand </a:t>
            </a:r>
            <a:r>
              <a:rPr lang="en-ZA" b="0" dirty="0" smtClean="0">
                <a:solidFill>
                  <a:srgbClr val="004821"/>
                </a:solidFill>
              </a:rPr>
              <a:t>... </a:t>
            </a:r>
            <a:r>
              <a:rPr lang="en-ZA" b="0" i="1" dirty="0" smtClean="0">
                <a:solidFill>
                  <a:srgbClr val="004821"/>
                </a:solidFill>
              </a:rPr>
              <a:t>the children of Israel went out with an high hand. </a:t>
            </a:r>
            <a:r>
              <a:rPr lang="en-ZA" i="1" dirty="0" smtClean="0">
                <a:solidFill>
                  <a:srgbClr val="004821"/>
                </a:solidFill>
              </a:rPr>
              <a:t>(Exodus 14:8). </a:t>
            </a:r>
            <a:r>
              <a:rPr lang="en-ZA" b="0" dirty="0" smtClean="0"/>
              <a:t>What does it mean? Many translations say that Israel left </a:t>
            </a:r>
            <a:r>
              <a:rPr lang="en-ZA" b="0" i="1" dirty="0" smtClean="0"/>
              <a:t>“boldly.” </a:t>
            </a:r>
            <a:r>
              <a:rPr lang="en-ZA" b="0" dirty="0" smtClean="0"/>
              <a:t>It implies they left in a very public display of unflinching courage. Comparing this phrase with other places in the Torah, </a:t>
            </a:r>
            <a:r>
              <a:rPr lang="en-ZA" b="0" i="1" dirty="0" smtClean="0"/>
              <a:t>“a high hand</a:t>
            </a:r>
            <a:r>
              <a:rPr lang="en-ZA" b="0" dirty="0" smtClean="0"/>
              <a:t>” appears as a negative expression, implying exaggerated pride. </a:t>
            </a:r>
          </a:p>
          <a:p>
            <a:pPr algn="just">
              <a:lnSpc>
                <a:spcPts val="2000"/>
              </a:lnSpc>
            </a:pPr>
            <a:r>
              <a:rPr lang="en-ZA" b="0" dirty="0" smtClean="0"/>
              <a:t>Example, this is how a person who intentionally commits a sin is described: </a:t>
            </a:r>
            <a:r>
              <a:rPr lang="en-ZA" b="0" i="1" dirty="0" smtClean="0">
                <a:solidFill>
                  <a:srgbClr val="004821"/>
                </a:solidFill>
              </a:rPr>
              <a:t>‘But the being who does whatever defiantly, whether he is native or a stranger, he reviles </a:t>
            </a:r>
            <a:r>
              <a:rPr lang="he-IL" b="0" i="1" dirty="0" smtClean="0">
                <a:solidFill>
                  <a:srgbClr val="004821"/>
                </a:solidFill>
              </a:rPr>
              <a:t>יהוה</a:t>
            </a:r>
            <a:r>
              <a:rPr lang="en-ZA" b="0" i="1" dirty="0" smtClean="0">
                <a:solidFill>
                  <a:srgbClr val="004821"/>
                </a:solidFill>
              </a:rPr>
              <a:t>, and that being shall be cut off from among his people</a:t>
            </a:r>
            <a:r>
              <a:rPr lang="en-ZA" i="1" dirty="0" smtClean="0">
                <a:solidFill>
                  <a:srgbClr val="004821"/>
                </a:solidFill>
              </a:rPr>
              <a:t>. </a:t>
            </a:r>
            <a:r>
              <a:rPr lang="en-US" i="1" dirty="0" smtClean="0">
                <a:solidFill>
                  <a:srgbClr val="004821"/>
                </a:solidFill>
              </a:rPr>
              <a:t>(Numbers 15:30)</a:t>
            </a:r>
          </a:p>
          <a:p>
            <a:pPr algn="just">
              <a:lnSpc>
                <a:spcPts val="2000"/>
              </a:lnSpc>
            </a:pPr>
            <a:r>
              <a:rPr lang="en-ZA" b="0" dirty="0" smtClean="0"/>
              <a:t>In </a:t>
            </a:r>
            <a:r>
              <a:rPr lang="en-US" b="0" dirty="0" smtClean="0"/>
              <a:t>Deuteronomy,</a:t>
            </a:r>
            <a:r>
              <a:rPr lang="en-ZA" b="0" dirty="0" smtClean="0"/>
              <a:t> it is written that </a:t>
            </a:r>
            <a:r>
              <a:rPr lang="he-IL" b="0" dirty="0" smtClean="0"/>
              <a:t>יהוה</a:t>
            </a:r>
            <a:r>
              <a:rPr lang="en-ZA" b="0" dirty="0" smtClean="0"/>
              <a:t> will punish an enemy who otherwise would take the credit for a victory: ‘</a:t>
            </a:r>
            <a:r>
              <a:rPr lang="en-ZA" b="0" i="1" dirty="0" smtClean="0">
                <a:solidFill>
                  <a:srgbClr val="004821"/>
                </a:solidFill>
              </a:rPr>
              <a:t>If I did not fear the enemy’s taunt, Lest their adversaries misunderstand, Lest they say, “Our hand is high, And </a:t>
            </a:r>
            <a:r>
              <a:rPr lang="he-IL" b="0" i="1" dirty="0" smtClean="0">
                <a:solidFill>
                  <a:srgbClr val="004821"/>
                </a:solidFill>
              </a:rPr>
              <a:t>יהוה</a:t>
            </a:r>
            <a:r>
              <a:rPr lang="en-ZA" b="0" i="1" dirty="0" smtClean="0">
                <a:solidFill>
                  <a:srgbClr val="004821"/>
                </a:solidFill>
              </a:rPr>
              <a:t> has not done all this.” ’ </a:t>
            </a:r>
            <a:r>
              <a:rPr lang="en-US" i="1" dirty="0" smtClean="0">
                <a:solidFill>
                  <a:srgbClr val="004821"/>
                </a:solidFill>
              </a:rPr>
              <a:t>(Deuteronomy 32:27)</a:t>
            </a:r>
          </a:p>
          <a:p>
            <a:pPr>
              <a:lnSpc>
                <a:spcPts val="2100"/>
              </a:lnSpc>
            </a:pPr>
            <a:endParaRPr lang="en-US" dirty="0" smtClean="0"/>
          </a:p>
          <a:p>
            <a:pPr>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HAND OF </a:t>
            </a:r>
            <a:r>
              <a:rPr lang="he-IL" sz="4800" b="0" dirty="0" smtClean="0"/>
              <a:t>יהוה</a:t>
            </a:r>
            <a:r>
              <a:rPr lang="en-ZA" dirty="0" smtClean="0"/>
              <a:t> </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sz="2600" b="0" i="1" dirty="0" smtClean="0"/>
              <a:t>“A high hand</a:t>
            </a:r>
            <a:r>
              <a:rPr lang="en-ZA" sz="2600" b="0" dirty="0" smtClean="0"/>
              <a:t>” clearly conveys exaggerated pride. It is probable that the Israelites left Egypt with a feeling of satisfaction, almost as if they took some credit for their redemption. </a:t>
            </a:r>
          </a:p>
          <a:p>
            <a:pPr algn="just"/>
            <a:r>
              <a:rPr lang="en-ZA" sz="2600" b="0" dirty="0" smtClean="0"/>
              <a:t>Another educational experience was on the way in learning dependence on the Almighty. Any pride that they had was soon replaced by fear of the Egyptians:</a:t>
            </a:r>
          </a:p>
          <a:p>
            <a:r>
              <a:rPr lang="en-ZA" sz="2600" b="0" i="1" dirty="0" smtClean="0">
                <a:solidFill>
                  <a:srgbClr val="004821"/>
                </a:solidFill>
              </a:rPr>
              <a:t>And when Pharaoh drew near, the children of </a:t>
            </a:r>
            <a:r>
              <a:rPr lang="en-ZA" sz="2600" b="0" i="1" dirty="0" err="1" smtClean="0">
                <a:solidFill>
                  <a:srgbClr val="004821"/>
                </a:solidFill>
              </a:rPr>
              <a:t>Yisra’ĕl</a:t>
            </a:r>
            <a:r>
              <a:rPr lang="en-ZA" sz="2600" b="0" i="1" dirty="0" smtClean="0">
                <a:solidFill>
                  <a:srgbClr val="004821"/>
                </a:solidFill>
              </a:rPr>
              <a:t> lifted their eyes and saw the </a:t>
            </a:r>
            <a:r>
              <a:rPr lang="en-ZA" sz="2600" b="0" i="1" dirty="0" err="1" smtClean="0">
                <a:solidFill>
                  <a:srgbClr val="004821"/>
                </a:solidFill>
              </a:rPr>
              <a:t>Mitsrites</a:t>
            </a:r>
            <a:r>
              <a:rPr lang="en-ZA" sz="2600" b="0" i="1" dirty="0" smtClean="0">
                <a:solidFill>
                  <a:srgbClr val="004821"/>
                </a:solidFill>
              </a:rPr>
              <a:t> coming up after them. And they were greatly afraid, so the children of </a:t>
            </a:r>
            <a:r>
              <a:rPr lang="en-ZA" sz="2600" b="0" i="1" dirty="0" err="1" smtClean="0">
                <a:solidFill>
                  <a:srgbClr val="004821"/>
                </a:solidFill>
              </a:rPr>
              <a:t>Yisra’ĕl</a:t>
            </a:r>
            <a:r>
              <a:rPr lang="en-ZA" sz="2600" b="0" i="1" dirty="0" smtClean="0">
                <a:solidFill>
                  <a:srgbClr val="004821"/>
                </a:solidFill>
              </a:rPr>
              <a:t> cried out to </a:t>
            </a:r>
            <a:r>
              <a:rPr lang="he-IL" sz="2600" b="0" i="1" dirty="0" smtClean="0">
                <a:solidFill>
                  <a:srgbClr val="004821"/>
                </a:solidFill>
              </a:rPr>
              <a:t>יהוה</a:t>
            </a:r>
            <a:r>
              <a:rPr lang="en-US" sz="2600" i="1" dirty="0" smtClean="0">
                <a:solidFill>
                  <a:srgbClr val="004821"/>
                </a:solidFill>
              </a:rPr>
              <a:t>. (Exodus 14:10)</a:t>
            </a:r>
          </a:p>
          <a:p>
            <a:pPr algn="just"/>
            <a:r>
              <a:rPr lang="en-ZA" sz="2600" b="0" dirty="0" smtClean="0"/>
              <a:t>Their “</a:t>
            </a:r>
            <a:r>
              <a:rPr lang="en-ZA" sz="2600" b="0" i="1" dirty="0" smtClean="0"/>
              <a:t>high hand” </a:t>
            </a:r>
            <a:r>
              <a:rPr lang="en-ZA" sz="2600" b="0" dirty="0" smtClean="0"/>
              <a:t>which was followed by a fear of the Egyptians, will evolve into a fear of Elohim as they witness what the great </a:t>
            </a:r>
            <a:r>
              <a:rPr lang="en-ZA" sz="2600" b="0" i="1" dirty="0" smtClean="0"/>
              <a:t>“hand of Elohim</a:t>
            </a:r>
            <a:r>
              <a:rPr lang="en-ZA" sz="2600" b="0" dirty="0" smtClean="0"/>
              <a:t>” does against Egypt:</a:t>
            </a:r>
          </a:p>
          <a:p>
            <a:r>
              <a:rPr lang="en-ZA" sz="2600" b="0" i="1" dirty="0" smtClean="0">
                <a:solidFill>
                  <a:srgbClr val="004821"/>
                </a:solidFill>
              </a:rPr>
              <a:t>And </a:t>
            </a:r>
            <a:r>
              <a:rPr lang="en-ZA" sz="2600" b="0" i="1" dirty="0" err="1" smtClean="0">
                <a:solidFill>
                  <a:srgbClr val="004821"/>
                </a:solidFill>
              </a:rPr>
              <a:t>Yisra’ĕl</a:t>
            </a:r>
            <a:r>
              <a:rPr lang="en-ZA" sz="2600" b="0" i="1" dirty="0" smtClean="0">
                <a:solidFill>
                  <a:srgbClr val="004821"/>
                </a:solidFill>
              </a:rPr>
              <a:t> saw the great work which </a:t>
            </a:r>
            <a:r>
              <a:rPr lang="he-IL" sz="2600" b="0" i="1" dirty="0" smtClean="0">
                <a:solidFill>
                  <a:srgbClr val="004821"/>
                </a:solidFill>
              </a:rPr>
              <a:t>יהוה</a:t>
            </a:r>
            <a:r>
              <a:rPr lang="en-ZA" sz="2600" b="0" i="1" dirty="0" smtClean="0">
                <a:solidFill>
                  <a:srgbClr val="004821"/>
                </a:solidFill>
              </a:rPr>
              <a:t> had done in </a:t>
            </a:r>
            <a:r>
              <a:rPr lang="en-ZA" sz="2600" b="0" i="1" dirty="0" err="1" smtClean="0">
                <a:solidFill>
                  <a:srgbClr val="004821"/>
                </a:solidFill>
              </a:rPr>
              <a:t>Mitsrayim</a:t>
            </a:r>
            <a:r>
              <a:rPr lang="en-ZA" sz="2600" b="0" i="1" dirty="0" smtClean="0">
                <a:solidFill>
                  <a:srgbClr val="004821"/>
                </a:solidFill>
              </a:rPr>
              <a:t>, and the people feared </a:t>
            </a:r>
            <a:r>
              <a:rPr lang="he-IL" sz="2600" b="0" i="1" dirty="0" smtClean="0">
                <a:solidFill>
                  <a:srgbClr val="004821"/>
                </a:solidFill>
              </a:rPr>
              <a:t>יהוה</a:t>
            </a:r>
            <a:r>
              <a:rPr lang="en-US" sz="2600" b="0" i="1" dirty="0" smtClean="0">
                <a:solidFill>
                  <a:srgbClr val="004821"/>
                </a:solidFill>
              </a:rPr>
              <a:t>, and believed </a:t>
            </a:r>
            <a:r>
              <a:rPr lang="he-IL" sz="2600" b="0" i="1" dirty="0" smtClean="0">
                <a:solidFill>
                  <a:srgbClr val="004821"/>
                </a:solidFill>
              </a:rPr>
              <a:t>יהוה</a:t>
            </a:r>
            <a:r>
              <a:rPr lang="en-US" sz="2600" b="0" i="1" dirty="0" smtClean="0">
                <a:solidFill>
                  <a:srgbClr val="004821"/>
                </a:solidFill>
              </a:rPr>
              <a:t> and His servant </a:t>
            </a:r>
            <a:r>
              <a:rPr lang="en-US" sz="2600" b="0" i="1" dirty="0" err="1" smtClean="0">
                <a:solidFill>
                  <a:srgbClr val="004821"/>
                </a:solidFill>
              </a:rPr>
              <a:t>Mosheh</a:t>
            </a:r>
            <a:r>
              <a:rPr lang="en-US" sz="2600" b="0" i="1" dirty="0" smtClean="0">
                <a:solidFill>
                  <a:srgbClr val="004821"/>
                </a:solidFill>
              </a:rPr>
              <a:t>. </a:t>
            </a:r>
            <a:r>
              <a:rPr lang="en-US" sz="2600" i="1" dirty="0" smtClean="0">
                <a:solidFill>
                  <a:srgbClr val="004821"/>
                </a:solidFill>
              </a:rPr>
              <a:t>(Exodus 14:31)</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DESTRUCTION NOT COMPLETE</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b="0" i="1" dirty="0" smtClean="0">
                <a:solidFill>
                  <a:srgbClr val="004821"/>
                </a:solidFill>
              </a:rPr>
              <a:t>‘And I shall pass through the land of </a:t>
            </a:r>
            <a:r>
              <a:rPr lang="en-ZA" sz="9600" b="0" i="1" dirty="0" err="1" smtClean="0">
                <a:solidFill>
                  <a:srgbClr val="004821"/>
                </a:solidFill>
              </a:rPr>
              <a:t>Mitsrayim</a:t>
            </a:r>
            <a:r>
              <a:rPr lang="en-ZA" sz="9600" b="0" i="1" dirty="0" smtClean="0">
                <a:solidFill>
                  <a:srgbClr val="004821"/>
                </a:solidFill>
              </a:rPr>
              <a:t> on that night, and shall smite all the first-born in the land of </a:t>
            </a:r>
            <a:r>
              <a:rPr lang="en-ZA" sz="9600" b="0" i="1" dirty="0" err="1" smtClean="0">
                <a:solidFill>
                  <a:srgbClr val="004821"/>
                </a:solidFill>
              </a:rPr>
              <a:t>Mitsrayim</a:t>
            </a:r>
            <a:r>
              <a:rPr lang="en-ZA" sz="9600" b="0" i="1" dirty="0" smtClean="0">
                <a:solidFill>
                  <a:srgbClr val="004821"/>
                </a:solidFill>
              </a:rPr>
              <a:t>, both man and beast. And on all the mighty ones of </a:t>
            </a:r>
            <a:r>
              <a:rPr lang="en-ZA" sz="9600" b="0" i="1" dirty="0" err="1" smtClean="0">
                <a:solidFill>
                  <a:srgbClr val="004821"/>
                </a:solidFill>
              </a:rPr>
              <a:t>Mitsrayim</a:t>
            </a:r>
            <a:r>
              <a:rPr lang="en-ZA" sz="9600" b="0" i="1" dirty="0" smtClean="0">
                <a:solidFill>
                  <a:srgbClr val="004821"/>
                </a:solidFill>
              </a:rPr>
              <a:t> I shall execute judgment. I am </a:t>
            </a:r>
            <a:r>
              <a:rPr lang="he-IL" sz="9600" b="0" i="1" dirty="0" smtClean="0">
                <a:solidFill>
                  <a:srgbClr val="004821"/>
                </a:solidFill>
              </a:rPr>
              <a:t>יהוה</a:t>
            </a:r>
            <a:r>
              <a:rPr lang="en-US" sz="9600" i="1" dirty="0" smtClean="0">
                <a:solidFill>
                  <a:srgbClr val="004821"/>
                </a:solidFill>
              </a:rPr>
              <a:t>. (Exodus 12:12)</a:t>
            </a:r>
          </a:p>
          <a:p>
            <a:pPr algn="just">
              <a:lnSpc>
                <a:spcPts val="2200"/>
              </a:lnSpc>
            </a:pPr>
            <a:r>
              <a:rPr lang="en-ZA" sz="9600" b="0" dirty="0" smtClean="0"/>
              <a:t>He says this after He describes the last plague. So, when then does He judge these gods of Egypt? </a:t>
            </a:r>
          </a:p>
          <a:p>
            <a:pPr>
              <a:lnSpc>
                <a:spcPts val="2200"/>
              </a:lnSpc>
            </a:pPr>
            <a:r>
              <a:rPr lang="en-ZA" sz="9600" b="0" i="1" dirty="0" smtClean="0">
                <a:solidFill>
                  <a:srgbClr val="004821"/>
                </a:solidFill>
              </a:rPr>
              <a:t>And </a:t>
            </a:r>
            <a:r>
              <a:rPr lang="he-IL" sz="9600" b="0" i="1" dirty="0" smtClean="0">
                <a:solidFill>
                  <a:srgbClr val="004821"/>
                </a:solidFill>
              </a:rPr>
              <a:t>יהוה</a:t>
            </a:r>
            <a:r>
              <a:rPr lang="en-ZA" sz="9600" b="0" i="1" dirty="0" smtClean="0">
                <a:solidFill>
                  <a:srgbClr val="004821"/>
                </a:solidFill>
              </a:rPr>
              <a:t> spoke to </a:t>
            </a:r>
            <a:r>
              <a:rPr lang="en-ZA" sz="9600" b="0" i="1" dirty="0" err="1" smtClean="0">
                <a:solidFill>
                  <a:srgbClr val="004821"/>
                </a:solidFill>
              </a:rPr>
              <a:t>Mosheh</a:t>
            </a:r>
            <a:r>
              <a:rPr lang="en-ZA" sz="9600" b="0" i="1" dirty="0" smtClean="0">
                <a:solidFill>
                  <a:srgbClr val="004821"/>
                </a:solidFill>
              </a:rPr>
              <a:t>, saying, “Speak to the children of </a:t>
            </a:r>
            <a:r>
              <a:rPr lang="en-ZA" sz="9600" b="0" i="1" dirty="0" err="1" smtClean="0">
                <a:solidFill>
                  <a:srgbClr val="004821"/>
                </a:solidFill>
              </a:rPr>
              <a:t>Yisra’ĕl</a:t>
            </a:r>
            <a:r>
              <a:rPr lang="en-ZA" sz="9600" b="0" i="1" dirty="0" smtClean="0">
                <a:solidFill>
                  <a:srgbClr val="004821"/>
                </a:solidFill>
              </a:rPr>
              <a:t>, that they turn and camp before Pi </a:t>
            </a:r>
            <a:r>
              <a:rPr lang="en-ZA" sz="9600" b="0" i="1" dirty="0" err="1" smtClean="0">
                <a:solidFill>
                  <a:srgbClr val="004821"/>
                </a:solidFill>
              </a:rPr>
              <a:t>Haḥiroth</a:t>
            </a:r>
            <a:r>
              <a:rPr lang="en-ZA" sz="9600" b="0" i="1" dirty="0" smtClean="0">
                <a:solidFill>
                  <a:srgbClr val="004821"/>
                </a:solidFill>
              </a:rPr>
              <a:t>, between </a:t>
            </a:r>
            <a:r>
              <a:rPr lang="en-ZA" sz="9600" b="0" i="1" dirty="0" err="1" smtClean="0">
                <a:solidFill>
                  <a:srgbClr val="004821"/>
                </a:solidFill>
              </a:rPr>
              <a:t>Miḡdol</a:t>
            </a:r>
            <a:r>
              <a:rPr lang="en-ZA" sz="9600" b="0" i="1" dirty="0" smtClean="0">
                <a:solidFill>
                  <a:srgbClr val="004821"/>
                </a:solidFill>
              </a:rPr>
              <a:t> and the sea, opposite </a:t>
            </a:r>
            <a:r>
              <a:rPr lang="en-ZA" sz="9600" b="0" i="1" dirty="0" err="1" smtClean="0">
                <a:solidFill>
                  <a:srgbClr val="004821"/>
                </a:solidFill>
              </a:rPr>
              <a:t>Baʽal</a:t>
            </a:r>
            <a:r>
              <a:rPr lang="en-ZA" sz="9600" b="0" i="1" dirty="0" smtClean="0">
                <a:solidFill>
                  <a:srgbClr val="004821"/>
                </a:solidFill>
              </a:rPr>
              <a:t> </a:t>
            </a:r>
            <a:r>
              <a:rPr lang="en-ZA" sz="9600" b="0" i="1" dirty="0" err="1" smtClean="0">
                <a:solidFill>
                  <a:srgbClr val="004821"/>
                </a:solidFill>
              </a:rPr>
              <a:t>Tsephon</a:t>
            </a:r>
            <a:r>
              <a:rPr lang="en-ZA" sz="9600" b="0" i="1" dirty="0" smtClean="0">
                <a:solidFill>
                  <a:srgbClr val="004821"/>
                </a:solidFill>
              </a:rPr>
              <a:t> – camp before it by the sea. “For Pharaoh shall say of the children of </a:t>
            </a:r>
            <a:r>
              <a:rPr lang="en-ZA" sz="9600" b="0" i="1" dirty="0" err="1" smtClean="0">
                <a:solidFill>
                  <a:srgbClr val="004821"/>
                </a:solidFill>
              </a:rPr>
              <a:t>Yisra’ĕl</a:t>
            </a:r>
            <a:r>
              <a:rPr lang="en-ZA" sz="9600" b="0" i="1" dirty="0" smtClean="0">
                <a:solidFill>
                  <a:srgbClr val="004821"/>
                </a:solidFill>
              </a:rPr>
              <a:t>, ‘They are entangled in the land, the wilderness has closed them in.’ “And I shall harden the heart of Pharaoh, and he shall pursue them. But I am to be esteemed through Pharaoh and over all his army, and the </a:t>
            </a:r>
            <a:r>
              <a:rPr lang="en-ZA" sz="9600" b="0" i="1" dirty="0" err="1" smtClean="0">
                <a:solidFill>
                  <a:srgbClr val="004821"/>
                </a:solidFill>
              </a:rPr>
              <a:t>Mitsrites</a:t>
            </a:r>
            <a:r>
              <a:rPr lang="en-ZA" sz="9600" b="0" i="1" dirty="0" smtClean="0">
                <a:solidFill>
                  <a:srgbClr val="004821"/>
                </a:solidFill>
              </a:rPr>
              <a:t> shall know that I am </a:t>
            </a:r>
            <a:r>
              <a:rPr lang="he-IL" sz="9600" b="0" i="1" dirty="0" smtClean="0">
                <a:solidFill>
                  <a:srgbClr val="004821"/>
                </a:solidFill>
              </a:rPr>
              <a:t>יהוה</a:t>
            </a:r>
            <a:r>
              <a:rPr lang="en-ZA" sz="9600" b="0" i="1" dirty="0" smtClean="0">
                <a:solidFill>
                  <a:srgbClr val="004821"/>
                </a:solidFill>
              </a:rPr>
              <a:t>.” And they did so. ..And the </a:t>
            </a:r>
            <a:r>
              <a:rPr lang="en-ZA" sz="9600" b="0" i="1" dirty="0" err="1" smtClean="0">
                <a:solidFill>
                  <a:srgbClr val="004821"/>
                </a:solidFill>
              </a:rPr>
              <a:t>Mitsrites</a:t>
            </a:r>
            <a:r>
              <a:rPr lang="en-ZA" sz="9600" b="0" i="1" dirty="0" smtClean="0">
                <a:solidFill>
                  <a:srgbClr val="004821"/>
                </a:solidFill>
              </a:rPr>
              <a:t> pursued them, and all the horses and chariots of Pharaoh, and his horsemen and his army, and overtook them camping by the sea beside Pi </a:t>
            </a:r>
            <a:r>
              <a:rPr lang="en-ZA" sz="9600" b="0" i="1" dirty="0" err="1" smtClean="0">
                <a:solidFill>
                  <a:srgbClr val="004821"/>
                </a:solidFill>
              </a:rPr>
              <a:t>Haḥiroth</a:t>
            </a:r>
            <a:r>
              <a:rPr lang="en-ZA" sz="9600" b="0" i="1" dirty="0" smtClean="0">
                <a:solidFill>
                  <a:srgbClr val="004821"/>
                </a:solidFill>
              </a:rPr>
              <a:t>, before </a:t>
            </a:r>
            <a:r>
              <a:rPr lang="en-ZA" sz="9600" b="0" i="1" dirty="0" err="1" smtClean="0">
                <a:solidFill>
                  <a:srgbClr val="004821"/>
                </a:solidFill>
              </a:rPr>
              <a:t>Baʽal</a:t>
            </a:r>
            <a:r>
              <a:rPr lang="en-ZA" sz="9600" b="0" i="1" dirty="0" smtClean="0">
                <a:solidFill>
                  <a:srgbClr val="004821"/>
                </a:solidFill>
              </a:rPr>
              <a:t> </a:t>
            </a:r>
            <a:r>
              <a:rPr lang="en-ZA" sz="9600" b="0" i="1" dirty="0" err="1" smtClean="0">
                <a:solidFill>
                  <a:srgbClr val="004821"/>
                </a:solidFill>
              </a:rPr>
              <a:t>Tsephon</a:t>
            </a:r>
            <a:r>
              <a:rPr lang="en-ZA" sz="9600" b="0" i="1" dirty="0" smtClean="0">
                <a:solidFill>
                  <a:srgbClr val="004821"/>
                </a:solidFill>
              </a:rPr>
              <a:t>. </a:t>
            </a:r>
            <a:r>
              <a:rPr lang="en-US" sz="9600" i="1" dirty="0" smtClean="0">
                <a:solidFill>
                  <a:srgbClr val="004821"/>
                </a:solidFill>
              </a:rPr>
              <a:t>(Exodus 14:1-9)</a:t>
            </a:r>
          </a:p>
          <a:p>
            <a:endParaRPr lang="en-US" sz="800"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pic>
        <p:nvPicPr>
          <p:cNvPr id="5" name="Picture 4" descr="Sinai-Sat-text-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LORD OF THE NORTH</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just">
              <a:lnSpc>
                <a:spcPts val="2100"/>
              </a:lnSpc>
            </a:pPr>
            <a:r>
              <a:rPr lang="en-ZA" b="0" dirty="0" smtClean="0"/>
              <a:t>Elohim brought </a:t>
            </a:r>
            <a:r>
              <a:rPr lang="en-ZA" b="0" dirty="0" err="1" smtClean="0"/>
              <a:t>B’nei</a:t>
            </a:r>
            <a:r>
              <a:rPr lang="en-ZA" b="0" dirty="0" smtClean="0"/>
              <a:t> </a:t>
            </a:r>
            <a:r>
              <a:rPr lang="en-ZA" b="0" dirty="0" err="1" smtClean="0"/>
              <a:t>Yisra’el</a:t>
            </a:r>
            <a:r>
              <a:rPr lang="en-ZA" b="0" dirty="0" smtClean="0"/>
              <a:t> to </a:t>
            </a:r>
            <a:r>
              <a:rPr lang="en-ZA" b="0" dirty="0" err="1" smtClean="0"/>
              <a:t>Etham</a:t>
            </a:r>
            <a:r>
              <a:rPr lang="en-ZA" b="0" dirty="0" smtClean="0"/>
              <a:t> (the border of the sea), but now He brings them into the exact place He wants them in order to accomplish His purpose. They camp before (in the face of) “Pi </a:t>
            </a:r>
            <a:r>
              <a:rPr lang="en-ZA" b="0" dirty="0" err="1" smtClean="0"/>
              <a:t>Hahiroth</a:t>
            </a:r>
            <a:r>
              <a:rPr lang="en-ZA" b="0" dirty="0" smtClean="0"/>
              <a:t>” which literally translates in Egyptian as “the mouth of the graves”. It is between “</a:t>
            </a:r>
            <a:r>
              <a:rPr lang="en-ZA" b="0" dirty="0" err="1" smtClean="0"/>
              <a:t>Migdol</a:t>
            </a:r>
            <a:r>
              <a:rPr lang="en-ZA" b="0" dirty="0" smtClean="0"/>
              <a:t>” and “</a:t>
            </a:r>
            <a:r>
              <a:rPr lang="en-ZA" b="0" dirty="0" err="1" smtClean="0"/>
              <a:t>Ba‟al</a:t>
            </a:r>
            <a:r>
              <a:rPr lang="en-ZA" b="0" dirty="0" smtClean="0"/>
              <a:t> </a:t>
            </a:r>
            <a:r>
              <a:rPr lang="en-ZA" b="0" dirty="0" err="1" smtClean="0"/>
              <a:t>Tsephon</a:t>
            </a:r>
            <a:r>
              <a:rPr lang="en-ZA" b="0" dirty="0" smtClean="0"/>
              <a:t>”. “</a:t>
            </a:r>
            <a:r>
              <a:rPr lang="en-ZA" b="0" dirty="0" err="1" smtClean="0"/>
              <a:t>Migdol</a:t>
            </a:r>
            <a:r>
              <a:rPr lang="en-ZA" b="0" dirty="0" smtClean="0"/>
              <a:t>” is another Egyptian word meaning “high places”. This place is near the northern border of Mitzrayim and from here, the mighty ones of Egypt were supposed to be watching over </a:t>
            </a:r>
            <a:r>
              <a:rPr lang="en-ZA" b="0" dirty="0" err="1" smtClean="0"/>
              <a:t>Mitzrayim’s</a:t>
            </a:r>
            <a:r>
              <a:rPr lang="en-ZA" b="0" dirty="0" smtClean="0"/>
              <a:t> northern border. When this word was brought into the Hebrew language, it was translated as “tower”. “</a:t>
            </a:r>
            <a:r>
              <a:rPr lang="en-ZA" b="0" dirty="0" err="1" smtClean="0"/>
              <a:t>Ba‟al</a:t>
            </a:r>
            <a:r>
              <a:rPr lang="en-ZA" b="0" dirty="0" smtClean="0"/>
              <a:t> </a:t>
            </a:r>
            <a:r>
              <a:rPr lang="en-ZA" b="0" dirty="0" err="1" smtClean="0"/>
              <a:t>Tsephon</a:t>
            </a:r>
            <a:r>
              <a:rPr lang="en-ZA" b="0" dirty="0" smtClean="0"/>
              <a:t>” means “lord of the north”. Now, this lord of the north’s name is “</a:t>
            </a:r>
            <a:r>
              <a:rPr lang="en-ZA" b="0" dirty="0" err="1" smtClean="0"/>
              <a:t>typhon</a:t>
            </a:r>
            <a:r>
              <a:rPr lang="en-ZA" b="0" dirty="0" smtClean="0"/>
              <a:t>” in Egyptian, and this guy is the oldest and mightiest of Egypt’s mighty ones. It even pre-dates “</a:t>
            </a:r>
            <a:r>
              <a:rPr lang="en-ZA" b="0" dirty="0" err="1" smtClean="0"/>
              <a:t>ra</a:t>
            </a:r>
            <a:r>
              <a:rPr lang="en-ZA" b="0" dirty="0" smtClean="0"/>
              <a:t>”, their sun deity. </a:t>
            </a:r>
            <a:r>
              <a:rPr lang="he-IL" b="0" dirty="0" smtClean="0"/>
              <a:t>יהוה</a:t>
            </a:r>
            <a:r>
              <a:rPr lang="en-ZA" b="0" dirty="0" smtClean="0"/>
              <a:t> brings them all into judgment before </a:t>
            </a:r>
            <a:r>
              <a:rPr lang="en-ZA" b="0" dirty="0" err="1" smtClean="0"/>
              <a:t>B’nei</a:t>
            </a:r>
            <a:r>
              <a:rPr lang="en-ZA" b="0" dirty="0" smtClean="0"/>
              <a:t> </a:t>
            </a:r>
            <a:r>
              <a:rPr lang="en-ZA" b="0" dirty="0" err="1" smtClean="0"/>
              <a:t>Yisra’el</a:t>
            </a:r>
            <a:r>
              <a:rPr lang="en-ZA" b="0" dirty="0" smtClean="0"/>
              <a:t> at the border that separates </a:t>
            </a:r>
            <a:r>
              <a:rPr lang="en-ZA" b="0" dirty="0" err="1" smtClean="0"/>
              <a:t>Kena’an</a:t>
            </a:r>
            <a:r>
              <a:rPr lang="en-ZA" b="0" dirty="0" smtClean="0"/>
              <a:t> (Israel) from Mitzrayim (Egypt). Here, </a:t>
            </a:r>
            <a:r>
              <a:rPr lang="he-IL" b="0" dirty="0" smtClean="0"/>
              <a:t>יהוה </a:t>
            </a:r>
            <a:r>
              <a:rPr lang="en-ZA" b="0" dirty="0" smtClean="0"/>
              <a:t>destroys Pharaoh and the army of Mitzrayim in the face of those mighty ones, who are powerless against the Mighty One of </a:t>
            </a:r>
            <a:r>
              <a:rPr lang="en-ZA" b="0" dirty="0" err="1" smtClean="0"/>
              <a:t>Yisra’el</a:t>
            </a:r>
            <a:r>
              <a:rPr lang="en-ZA" b="0" dirty="0" smtClean="0"/>
              <a:t>. </a:t>
            </a:r>
            <a:r>
              <a:rPr lang="he-IL" b="0" dirty="0" smtClean="0"/>
              <a:t>יהוה</a:t>
            </a:r>
            <a:r>
              <a:rPr lang="en-ZA" b="0" dirty="0" smtClean="0"/>
              <a:t> uses the instrument of </a:t>
            </a:r>
            <a:r>
              <a:rPr lang="en-ZA" b="0" dirty="0" err="1" smtClean="0"/>
              <a:t>B’nei</a:t>
            </a:r>
            <a:r>
              <a:rPr lang="en-ZA" b="0" dirty="0" smtClean="0"/>
              <a:t> </a:t>
            </a:r>
            <a:r>
              <a:rPr lang="en-ZA" b="0" dirty="0" err="1" smtClean="0"/>
              <a:t>Yisra’el’s</a:t>
            </a:r>
            <a:r>
              <a:rPr lang="en-ZA" b="0" dirty="0" smtClean="0"/>
              <a:t> deliverance, to judge Mitzrayim and its mighty ones.</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GULF OF AQABA</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How deep is the water? The Gulf of Aqaba is very deep: in places over a mile (1,600m) deep. Even with the sea dried up, walking across would be difficult due to the steep grade down the sides. But there is one spot where if the water were removed, it would be an easy descent for people and animals. This is the line between </a:t>
            </a:r>
            <a:r>
              <a:rPr lang="en-ZA" b="0" dirty="0" err="1" smtClean="0"/>
              <a:t>Nuweiba</a:t>
            </a:r>
            <a:r>
              <a:rPr lang="en-ZA" b="0" dirty="0" smtClean="0"/>
              <a:t> and the opposite shore in Saudi Arabia.</a:t>
            </a:r>
          </a:p>
          <a:p>
            <a:pPr algn="just">
              <a:lnSpc>
                <a:spcPts val="2100"/>
              </a:lnSpc>
            </a:pPr>
            <a:r>
              <a:rPr lang="en-ZA" b="0" dirty="0" smtClean="0"/>
              <a:t>Depth-sounding expeditions have revealed a smooth, gentle slope descending from </a:t>
            </a:r>
            <a:r>
              <a:rPr lang="en-ZA" b="0" dirty="0" err="1" smtClean="0"/>
              <a:t>Nuweiba</a:t>
            </a:r>
            <a:r>
              <a:rPr lang="en-ZA" b="0" dirty="0" smtClean="0"/>
              <a:t> out into the Gulf. This shows up almost like a pathway on depth-recording equipment, confirming it's Biblical description, </a:t>
            </a:r>
            <a:r>
              <a:rPr lang="en-ZA" b="0" i="1" dirty="0" smtClean="0">
                <a:solidFill>
                  <a:srgbClr val="004821"/>
                </a:solidFill>
              </a:rPr>
              <a:t>'...a way in the sea, and a path in the mighty waters.' </a:t>
            </a:r>
            <a:r>
              <a:rPr lang="en-ZA" i="1" dirty="0" smtClean="0">
                <a:solidFill>
                  <a:srgbClr val="004821"/>
                </a:solidFill>
              </a:rPr>
              <a:t>(Isaiah 43:16).  </a:t>
            </a:r>
          </a:p>
          <a:p>
            <a:pPr algn="just">
              <a:lnSpc>
                <a:spcPts val="2100"/>
              </a:lnSpc>
            </a:pPr>
            <a:r>
              <a:rPr lang="en-ZA" b="0" dirty="0" smtClean="0"/>
              <a:t>The distance between </a:t>
            </a:r>
            <a:r>
              <a:rPr lang="en-ZA" b="0" dirty="0" err="1" smtClean="0"/>
              <a:t>Nuweiba</a:t>
            </a:r>
            <a:r>
              <a:rPr lang="en-ZA" b="0" dirty="0" smtClean="0"/>
              <a:t> and where </a:t>
            </a:r>
            <a:r>
              <a:rPr lang="en-ZA" b="0" dirty="0" err="1" smtClean="0"/>
              <a:t>artifacts</a:t>
            </a:r>
            <a:r>
              <a:rPr lang="en-ZA" b="0" dirty="0" smtClean="0"/>
              <a:t> have been found on Saudi coast is about 18 km (11 miles). Along this line, the deepest point is about 800m (2,600 feet). No wonder that Inspired writers of the Bible described it as the mighty waters. And no wonder that not a single Egyptian survived when the water collapsed in upon them. ( Above right NUWEIBA BEACH- the spot where the crossing began)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pic>
        <p:nvPicPr>
          <p:cNvPr id="5" name="Content Placeholder 4" descr="beachdepth.jpg"/>
          <p:cNvPicPr>
            <a:picLocks noChangeAspect="1"/>
          </p:cNvPicPr>
          <p:nvPr/>
        </p:nvPicPr>
        <p:blipFill>
          <a:blip r:embed="rId2" cstate="print"/>
          <a:stretch>
            <a:fillRect/>
          </a:stretch>
        </p:blipFill>
        <p:spPr>
          <a:xfrm>
            <a:off x="467544" y="476671"/>
            <a:ext cx="3312368" cy="6134015"/>
          </a:xfrm>
          <a:prstGeom prst="rect">
            <a:avLst/>
          </a:prstGeom>
          <a:effectLst>
            <a:glow rad="63500">
              <a:srgbClr val="FFFF00">
                <a:alpha val="40000"/>
              </a:srgbClr>
            </a:glow>
          </a:effectLst>
        </p:spPr>
      </p:pic>
      <p:pic>
        <p:nvPicPr>
          <p:cNvPr id="6" name="Picture 5" descr="depths.jpg"/>
          <p:cNvPicPr>
            <a:picLocks noChangeAspect="1"/>
          </p:cNvPicPr>
          <p:nvPr/>
        </p:nvPicPr>
        <p:blipFill>
          <a:blip r:embed="rId3" cstate="print"/>
          <a:stretch>
            <a:fillRect/>
          </a:stretch>
        </p:blipFill>
        <p:spPr>
          <a:xfrm>
            <a:off x="3923928" y="2420888"/>
            <a:ext cx="4800533" cy="2448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WAY</a:t>
            </a:r>
            <a:endParaRPr lang="en-ZA" dirty="0"/>
          </a:p>
        </p:txBody>
      </p:sp>
      <p:sp>
        <p:nvSpPr>
          <p:cNvPr id="3" name="Content Placeholder 2"/>
          <p:cNvSpPr>
            <a:spLocks noGrp="1"/>
          </p:cNvSpPr>
          <p:nvPr>
            <p:ph idx="1"/>
          </p:nvPr>
        </p:nvSpPr>
        <p:spPr>
          <a:xfrm>
            <a:off x="251520" y="1600200"/>
            <a:ext cx="8568952" cy="5257800"/>
          </a:xfrm>
        </p:spPr>
        <p:txBody>
          <a:bodyPr>
            <a:normAutofit fontScale="25000" lnSpcReduction="20000"/>
          </a:bodyPr>
          <a:lstStyle/>
          <a:p>
            <a:pPr>
              <a:lnSpc>
                <a:spcPts val="2200"/>
              </a:lnSpc>
            </a:pPr>
            <a:r>
              <a:rPr lang="en-ZA" sz="9600" b="0" i="1" dirty="0" smtClean="0">
                <a:solidFill>
                  <a:srgbClr val="004821"/>
                </a:solidFill>
              </a:rPr>
              <a:t>And when Pharaoh drew near...And </a:t>
            </a:r>
            <a:r>
              <a:rPr lang="en-ZA" sz="9600" b="0" i="1" dirty="0" err="1" smtClean="0">
                <a:solidFill>
                  <a:srgbClr val="004821"/>
                </a:solidFill>
              </a:rPr>
              <a:t>Mosheh</a:t>
            </a:r>
            <a:r>
              <a:rPr lang="en-ZA" sz="9600" b="0" i="1" dirty="0" smtClean="0">
                <a:solidFill>
                  <a:srgbClr val="004821"/>
                </a:solidFill>
              </a:rPr>
              <a:t> said to the people, “Do not be afraid. Stand still, and see the deliverance of </a:t>
            </a:r>
            <a:r>
              <a:rPr lang="he-IL" sz="9600" b="0" i="1" dirty="0" smtClean="0">
                <a:solidFill>
                  <a:srgbClr val="004821"/>
                </a:solidFill>
              </a:rPr>
              <a:t>יהוה</a:t>
            </a:r>
            <a:r>
              <a:rPr lang="en-ZA" sz="9600" b="0" i="1" dirty="0" smtClean="0">
                <a:solidFill>
                  <a:srgbClr val="004821"/>
                </a:solidFill>
              </a:rPr>
              <a:t>, which He does for you today. .. And </a:t>
            </a:r>
            <a:r>
              <a:rPr lang="he-IL" sz="9600" b="0" i="1" dirty="0" smtClean="0">
                <a:solidFill>
                  <a:srgbClr val="004821"/>
                </a:solidFill>
              </a:rPr>
              <a:t>יהוה</a:t>
            </a:r>
            <a:r>
              <a:rPr lang="en-ZA" sz="9600" b="0" i="1" dirty="0" smtClean="0">
                <a:solidFill>
                  <a:srgbClr val="004821"/>
                </a:solidFill>
              </a:rPr>
              <a:t> said to </a:t>
            </a:r>
            <a:r>
              <a:rPr lang="en-ZA" sz="9600" b="0" i="1" dirty="0" err="1" smtClean="0">
                <a:solidFill>
                  <a:srgbClr val="004821"/>
                </a:solidFill>
              </a:rPr>
              <a:t>Mosheh</a:t>
            </a:r>
            <a:r>
              <a:rPr lang="en-ZA" sz="9600" b="0" i="1" dirty="0" smtClean="0">
                <a:solidFill>
                  <a:srgbClr val="004821"/>
                </a:solidFill>
              </a:rPr>
              <a:t>, “Why do you cry to Me? Speak to the children of </a:t>
            </a:r>
            <a:r>
              <a:rPr lang="en-ZA" sz="9600" b="0" i="1" dirty="0" err="1" smtClean="0">
                <a:solidFill>
                  <a:srgbClr val="004821"/>
                </a:solidFill>
              </a:rPr>
              <a:t>Yisra’ĕl</a:t>
            </a:r>
            <a:r>
              <a:rPr lang="en-ZA" sz="9600" b="0" i="1" dirty="0" smtClean="0">
                <a:solidFill>
                  <a:srgbClr val="004821"/>
                </a:solidFill>
              </a:rPr>
              <a:t>, and let them go forward. “And you, lift up your rod, and stretch out your hand over the sea and divide it, and let the children of </a:t>
            </a:r>
            <a:r>
              <a:rPr lang="en-ZA" sz="9600" b="0" i="1" dirty="0" err="1" smtClean="0">
                <a:solidFill>
                  <a:srgbClr val="004821"/>
                </a:solidFill>
              </a:rPr>
              <a:t>Yisra’ĕl</a:t>
            </a:r>
            <a:r>
              <a:rPr lang="en-ZA" sz="9600" b="0" i="1" dirty="0" smtClean="0">
                <a:solidFill>
                  <a:srgbClr val="004821"/>
                </a:solidFill>
              </a:rPr>
              <a:t> go on dry ground through the midst of the sea. “And I, see I am hardening the hearts of the </a:t>
            </a:r>
            <a:r>
              <a:rPr lang="en-ZA" sz="9600" b="0" i="1" dirty="0" err="1" smtClean="0">
                <a:solidFill>
                  <a:srgbClr val="004821"/>
                </a:solidFill>
              </a:rPr>
              <a:t>Mitsrites</a:t>
            </a:r>
            <a:r>
              <a:rPr lang="en-ZA" sz="9600" b="0" i="1" dirty="0" smtClean="0">
                <a:solidFill>
                  <a:srgbClr val="004821"/>
                </a:solidFill>
              </a:rPr>
              <a:t>, and they shall follow them. And I am to be esteemed through Pharaoh and over all his army, his chariots, and his horsemen. “And the </a:t>
            </a:r>
            <a:r>
              <a:rPr lang="en-ZA" sz="9600" b="0" i="1" dirty="0" err="1" smtClean="0">
                <a:solidFill>
                  <a:srgbClr val="004821"/>
                </a:solidFill>
              </a:rPr>
              <a:t>Mitsrites</a:t>
            </a:r>
            <a:r>
              <a:rPr lang="en-ZA" sz="9600" b="0" i="1" dirty="0" smtClean="0">
                <a:solidFill>
                  <a:srgbClr val="004821"/>
                </a:solidFill>
              </a:rPr>
              <a:t> shall know that I am </a:t>
            </a:r>
            <a:r>
              <a:rPr lang="he-IL" sz="9600" b="0" i="1" dirty="0" smtClean="0">
                <a:solidFill>
                  <a:srgbClr val="004821"/>
                </a:solidFill>
              </a:rPr>
              <a:t>יהוה</a:t>
            </a:r>
            <a:r>
              <a:rPr lang="en-ZA" sz="9600" b="0" i="1" dirty="0" smtClean="0">
                <a:solidFill>
                  <a:srgbClr val="004821"/>
                </a:solidFill>
              </a:rPr>
              <a:t>, when I am esteemed through Pharaoh, his chariots, and his horsemen.” ..And </a:t>
            </a:r>
            <a:r>
              <a:rPr lang="en-ZA" sz="9600" b="0" i="1" dirty="0" err="1" smtClean="0">
                <a:solidFill>
                  <a:srgbClr val="004821"/>
                </a:solidFill>
              </a:rPr>
              <a:t>Mosheh</a:t>
            </a:r>
            <a:r>
              <a:rPr lang="en-ZA" sz="9600" b="0" i="1" dirty="0" smtClean="0">
                <a:solidFill>
                  <a:srgbClr val="004821"/>
                </a:solidFill>
              </a:rPr>
              <a:t> stretched out his hand over the sea. And </a:t>
            </a:r>
            <a:r>
              <a:rPr lang="he-IL" sz="9600" b="0" i="1" dirty="0" smtClean="0">
                <a:solidFill>
                  <a:srgbClr val="004821"/>
                </a:solidFill>
              </a:rPr>
              <a:t>יהוה</a:t>
            </a:r>
            <a:r>
              <a:rPr lang="en-ZA" sz="9600" b="0" i="1" dirty="0" smtClean="0">
                <a:solidFill>
                  <a:srgbClr val="004821"/>
                </a:solidFill>
              </a:rPr>
              <a:t> caused the sea to go back by a strong east wind all that night, and made the sea into dry land, and the waters were divided.</a:t>
            </a:r>
            <a:r>
              <a:rPr lang="en-US" sz="9600" i="1" dirty="0" smtClean="0">
                <a:solidFill>
                  <a:srgbClr val="004821"/>
                </a:solidFill>
              </a:rPr>
              <a:t>(Exodus 14:10-21)</a:t>
            </a:r>
          </a:p>
          <a:p>
            <a:pPr>
              <a:lnSpc>
                <a:spcPts val="2200"/>
              </a:lnSpc>
            </a:pPr>
            <a:r>
              <a:rPr lang="en-ZA" sz="9600" b="0" dirty="0" smtClean="0"/>
              <a:t>This particular battle with the Egyptians will be waged with the Israelites standing on the sidelines, “holding their peace.” He says, in effect, do nothing. What Moshe literally says to the people in verse 13 is</a:t>
            </a:r>
            <a:r>
              <a:rPr lang="en-ZA" sz="9600" b="0" i="1" dirty="0" smtClean="0">
                <a:solidFill>
                  <a:srgbClr val="004821"/>
                </a:solidFill>
              </a:rPr>
              <a:t>: “Stand still and see the Yeshua (</a:t>
            </a:r>
            <a:r>
              <a:rPr lang="he-IL" sz="9600" b="0" i="1" dirty="0" smtClean="0">
                <a:solidFill>
                  <a:srgbClr val="004821"/>
                </a:solidFill>
              </a:rPr>
              <a:t>יהושע</a:t>
            </a:r>
            <a:r>
              <a:rPr lang="en-ZA" sz="9600" b="0" i="1" dirty="0" smtClean="0">
                <a:solidFill>
                  <a:srgbClr val="004821"/>
                </a:solidFill>
              </a:rPr>
              <a:t> ) of </a:t>
            </a:r>
            <a:r>
              <a:rPr lang="he-IL" sz="9600" b="0" i="1" dirty="0" smtClean="0">
                <a:solidFill>
                  <a:srgbClr val="004821"/>
                </a:solidFill>
              </a:rPr>
              <a:t>יהוה</a:t>
            </a:r>
            <a:r>
              <a:rPr lang="en-ZA" sz="9600" b="0" i="1" dirty="0" smtClean="0">
                <a:solidFill>
                  <a:srgbClr val="004821"/>
                </a:solidFill>
              </a:rPr>
              <a:t>!!”</a:t>
            </a:r>
            <a:endParaRPr lang="en-US" sz="9600" i="1" dirty="0" smtClean="0">
              <a:solidFill>
                <a:srgbClr val="004821"/>
              </a:solidFill>
            </a:endParaRPr>
          </a:p>
          <a:p>
            <a:pPr algn="just">
              <a:lnSpc>
                <a:spcPts val="2200"/>
              </a:lnSpc>
            </a:pPr>
            <a:endParaRPr lang="en-US" sz="9600" b="0" i="1" dirty="0" smtClean="0">
              <a:solidFill>
                <a:srgbClr val="004821"/>
              </a:solidFill>
            </a:endParaRPr>
          </a:p>
          <a:p>
            <a:pPr>
              <a:lnSpc>
                <a:spcPts val="2200"/>
              </a:lnSpc>
            </a:pPr>
            <a:endParaRPr lang="en-ZA" sz="9600" i="1" dirty="0" smtClean="0">
              <a:solidFill>
                <a:srgbClr val="004821"/>
              </a:solidFill>
            </a:endParaRPr>
          </a:p>
          <a:p>
            <a:endParaRPr lang="en-ZA" sz="9600" b="0" i="1" dirty="0" smtClean="0">
              <a:solidFill>
                <a:srgbClr val="004821"/>
              </a:solidFill>
            </a:endParaRPr>
          </a:p>
          <a:p>
            <a:endParaRPr lang="en-ZA" sz="9600"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e-IL" sz="4800" b="0" dirty="0" smtClean="0"/>
              <a:t>יהוה</a:t>
            </a:r>
            <a:r>
              <a:rPr lang="en-ZA" dirty="0" smtClean="0"/>
              <a:t> AND SATAN</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Autofit/>
          </a:bodyPr>
          <a:lstStyle/>
          <a:p>
            <a:pPr algn="just">
              <a:lnSpc>
                <a:spcPts val="2100"/>
              </a:lnSpc>
            </a:pPr>
            <a:r>
              <a:rPr lang="en-ZA" b="0" dirty="0" smtClean="0">
                <a:solidFill>
                  <a:srgbClr val="C00000"/>
                </a:solidFill>
              </a:rPr>
              <a:t>I will save them if only for the sake of the merits of Abraham, who stood ready to sacrifice his son Isaac unto Me, and for the sake of My promise to Jacob. </a:t>
            </a:r>
          </a:p>
          <a:p>
            <a:pPr algn="just">
              <a:lnSpc>
                <a:spcPts val="2100"/>
              </a:lnSpc>
            </a:pPr>
            <a:r>
              <a:rPr lang="en-ZA" b="0" dirty="0" smtClean="0">
                <a:solidFill>
                  <a:srgbClr val="C00000"/>
                </a:solidFill>
              </a:rPr>
              <a:t>Moses, however, was still very much troubled in mind, on account of </a:t>
            </a:r>
            <a:r>
              <a:rPr lang="en-ZA" b="0" dirty="0" err="1" smtClean="0">
                <a:solidFill>
                  <a:srgbClr val="C00000"/>
                </a:solidFill>
              </a:rPr>
              <a:t>Samael</a:t>
            </a:r>
            <a:r>
              <a:rPr lang="en-ZA" b="0" dirty="0" smtClean="0">
                <a:solidFill>
                  <a:srgbClr val="C00000"/>
                </a:solidFill>
              </a:rPr>
              <a:t>, who had not left off lodging accusations before God against Israel since the exodus from Egypt. The Lord adopted the same procedure in dealing with the accuser as the experienced shepherd, who, at the moment of transferring his sheep across a stream, was faced by a ravening wolf. The shepherd threw a strong ram to the wolf, and while the two engaged in combat, the rest of the flock was carried across the water, and then the shepherd returned and snatch the wolf's supposed prey away from him. </a:t>
            </a:r>
            <a:r>
              <a:rPr lang="en-ZA" b="0" dirty="0" err="1" smtClean="0">
                <a:solidFill>
                  <a:srgbClr val="C00000"/>
                </a:solidFill>
              </a:rPr>
              <a:t>Samael</a:t>
            </a:r>
            <a:r>
              <a:rPr lang="en-ZA" b="0" dirty="0" smtClean="0">
                <a:solidFill>
                  <a:srgbClr val="C00000"/>
                </a:solidFill>
              </a:rPr>
              <a:t> said to the Lord: "</a:t>
            </a:r>
            <a:r>
              <a:rPr lang="en-ZA" b="0" i="1" dirty="0" smtClean="0">
                <a:solidFill>
                  <a:srgbClr val="C00000"/>
                </a:solidFill>
              </a:rPr>
              <a:t>Up to this time the children of Israel were idol worshippers, and now Thou </a:t>
            </a:r>
            <a:r>
              <a:rPr lang="en-ZA" b="0" i="1" dirty="0" err="1" smtClean="0">
                <a:solidFill>
                  <a:srgbClr val="C00000"/>
                </a:solidFill>
              </a:rPr>
              <a:t>proposest</a:t>
            </a:r>
            <a:r>
              <a:rPr lang="en-ZA" b="0" i="1" dirty="0" smtClean="0">
                <a:solidFill>
                  <a:srgbClr val="C00000"/>
                </a:solidFill>
              </a:rPr>
              <a:t> so great a thing as dividing the sea for them?" </a:t>
            </a:r>
            <a:r>
              <a:rPr lang="en-ZA" b="0" dirty="0" smtClean="0">
                <a:solidFill>
                  <a:srgbClr val="C00000"/>
                </a:solidFill>
              </a:rPr>
              <a:t>What did the Lord do? He surrendered Job to </a:t>
            </a:r>
            <a:r>
              <a:rPr lang="en-ZA" b="0" dirty="0" err="1" smtClean="0">
                <a:solidFill>
                  <a:srgbClr val="C00000"/>
                </a:solidFill>
              </a:rPr>
              <a:t>Samael</a:t>
            </a:r>
            <a:r>
              <a:rPr lang="en-ZA" b="0" dirty="0" smtClean="0">
                <a:solidFill>
                  <a:srgbClr val="C00000"/>
                </a:solidFill>
              </a:rPr>
              <a:t>, saying, </a:t>
            </a:r>
            <a:r>
              <a:rPr lang="en-ZA" b="0" i="1" dirty="0" smtClean="0">
                <a:solidFill>
                  <a:srgbClr val="C00000"/>
                </a:solidFill>
              </a:rPr>
              <a:t>"While he busies himself with Job, Israel will pass through the sea unscathed, and as soon as they are in safety, I will rescue Job from the hands of </a:t>
            </a:r>
            <a:r>
              <a:rPr lang="en-ZA" b="0" i="1" dirty="0" err="1" smtClean="0">
                <a:solidFill>
                  <a:srgbClr val="C00000"/>
                </a:solidFill>
              </a:rPr>
              <a:t>Samael</a:t>
            </a:r>
            <a:r>
              <a:rPr lang="en-ZA" b="0" i="1" dirty="0" smtClean="0">
                <a:solidFill>
                  <a:srgbClr val="C00000"/>
                </a:solidFill>
              </a:rPr>
              <a:t>."</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DROWNING</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And it came to be, in the morning watch, that </a:t>
            </a:r>
            <a:r>
              <a:rPr lang="he-IL" b="0" i="1" dirty="0" smtClean="0">
                <a:solidFill>
                  <a:srgbClr val="004821"/>
                </a:solidFill>
              </a:rPr>
              <a:t>יהוה</a:t>
            </a:r>
            <a:r>
              <a:rPr lang="en-ZA" b="0" i="1" dirty="0" smtClean="0">
                <a:solidFill>
                  <a:srgbClr val="004821"/>
                </a:solidFill>
              </a:rPr>
              <a:t> looked down upon the army of the </a:t>
            </a:r>
            <a:r>
              <a:rPr lang="en-ZA" b="0" i="1" dirty="0" err="1" smtClean="0">
                <a:solidFill>
                  <a:srgbClr val="004821"/>
                </a:solidFill>
              </a:rPr>
              <a:t>Mitsrites</a:t>
            </a:r>
            <a:r>
              <a:rPr lang="en-ZA" b="0" i="1" dirty="0" smtClean="0">
                <a:solidFill>
                  <a:srgbClr val="004821"/>
                </a:solidFill>
              </a:rPr>
              <a:t> through the column of fire and cloud, and He brought the army of the </a:t>
            </a:r>
            <a:r>
              <a:rPr lang="en-ZA" b="0" i="1" dirty="0" err="1" smtClean="0">
                <a:solidFill>
                  <a:srgbClr val="004821"/>
                </a:solidFill>
              </a:rPr>
              <a:t>Mitsrites</a:t>
            </a:r>
            <a:r>
              <a:rPr lang="en-ZA" b="0" i="1" dirty="0" smtClean="0">
                <a:solidFill>
                  <a:srgbClr val="004821"/>
                </a:solidFill>
              </a:rPr>
              <a:t> into confusion. And He took off their chariot wheels, so that they drove them with difficulty. And the </a:t>
            </a:r>
            <a:r>
              <a:rPr lang="en-ZA" b="0" i="1" dirty="0" err="1" smtClean="0">
                <a:solidFill>
                  <a:srgbClr val="004821"/>
                </a:solidFill>
              </a:rPr>
              <a:t>Mitsrites</a:t>
            </a:r>
            <a:r>
              <a:rPr lang="en-ZA" b="0" i="1" dirty="0" smtClean="0">
                <a:solidFill>
                  <a:srgbClr val="004821"/>
                </a:solidFill>
              </a:rPr>
              <a:t> said, “Let us flee from the face of </a:t>
            </a:r>
            <a:r>
              <a:rPr lang="en-ZA" b="0" i="1" dirty="0" err="1" smtClean="0">
                <a:solidFill>
                  <a:srgbClr val="004821"/>
                </a:solidFill>
              </a:rPr>
              <a:t>Yisra’ĕl</a:t>
            </a:r>
            <a:r>
              <a:rPr lang="en-ZA" b="0" i="1" dirty="0" smtClean="0">
                <a:solidFill>
                  <a:srgbClr val="004821"/>
                </a:solidFill>
              </a:rPr>
              <a:t>, for </a:t>
            </a:r>
            <a:r>
              <a:rPr lang="he-IL" b="0" i="1" dirty="0" smtClean="0">
                <a:solidFill>
                  <a:srgbClr val="004821"/>
                </a:solidFill>
              </a:rPr>
              <a:t>יהוה</a:t>
            </a:r>
            <a:r>
              <a:rPr lang="en-ZA" b="0" i="1" dirty="0" smtClean="0">
                <a:solidFill>
                  <a:srgbClr val="004821"/>
                </a:solidFill>
              </a:rPr>
              <a:t> fights for them against the </a:t>
            </a:r>
            <a:r>
              <a:rPr lang="en-ZA" b="0" i="1" dirty="0" err="1" smtClean="0">
                <a:solidFill>
                  <a:srgbClr val="004821"/>
                </a:solidFill>
              </a:rPr>
              <a:t>Mitsrites</a:t>
            </a:r>
            <a:r>
              <a:rPr lang="en-ZA" b="0" i="1" dirty="0" smtClean="0">
                <a:solidFill>
                  <a:srgbClr val="004821"/>
                </a:solidFill>
              </a:rPr>
              <a:t>.” Then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“Stretch out your hand over the sea, and let the waters come back upon the </a:t>
            </a:r>
            <a:r>
              <a:rPr lang="en-ZA" b="0" i="1" dirty="0" err="1" smtClean="0">
                <a:solidFill>
                  <a:srgbClr val="004821"/>
                </a:solidFill>
              </a:rPr>
              <a:t>Mitsrites</a:t>
            </a:r>
            <a:r>
              <a:rPr lang="en-ZA" b="0" i="1" dirty="0" smtClean="0">
                <a:solidFill>
                  <a:srgbClr val="004821"/>
                </a:solidFill>
              </a:rPr>
              <a:t>, on their chariots, and on their horsemen.” And </a:t>
            </a:r>
            <a:r>
              <a:rPr lang="en-ZA" b="0" i="1" dirty="0" err="1" smtClean="0">
                <a:solidFill>
                  <a:srgbClr val="004821"/>
                </a:solidFill>
              </a:rPr>
              <a:t>Mosheh</a:t>
            </a:r>
            <a:r>
              <a:rPr lang="en-ZA" b="0" i="1" dirty="0" smtClean="0">
                <a:solidFill>
                  <a:srgbClr val="004821"/>
                </a:solidFill>
              </a:rPr>
              <a:t> stretched out his hand over the sea, and the sea returned to its usual flow, at the break of day, with the </a:t>
            </a:r>
            <a:r>
              <a:rPr lang="en-ZA" b="0" i="1" dirty="0" err="1" smtClean="0">
                <a:solidFill>
                  <a:srgbClr val="004821"/>
                </a:solidFill>
              </a:rPr>
              <a:t>Mitsrites</a:t>
            </a:r>
            <a:r>
              <a:rPr lang="en-ZA" b="0" i="1" dirty="0" smtClean="0">
                <a:solidFill>
                  <a:srgbClr val="004821"/>
                </a:solidFill>
              </a:rPr>
              <a:t> fleeing into it. Thus </a:t>
            </a:r>
            <a:r>
              <a:rPr lang="he-IL" b="0" i="1" dirty="0" smtClean="0">
                <a:solidFill>
                  <a:srgbClr val="004821"/>
                </a:solidFill>
              </a:rPr>
              <a:t>יהוה</a:t>
            </a:r>
            <a:r>
              <a:rPr lang="en-ZA" b="0" i="1" dirty="0" smtClean="0">
                <a:solidFill>
                  <a:srgbClr val="004821"/>
                </a:solidFill>
              </a:rPr>
              <a:t> overthrew the </a:t>
            </a:r>
            <a:r>
              <a:rPr lang="en-ZA" b="0" i="1" dirty="0" err="1" smtClean="0">
                <a:solidFill>
                  <a:srgbClr val="004821"/>
                </a:solidFill>
              </a:rPr>
              <a:t>Mitsrites</a:t>
            </a:r>
            <a:r>
              <a:rPr lang="en-ZA" b="0" i="1" dirty="0" smtClean="0">
                <a:solidFill>
                  <a:srgbClr val="004821"/>
                </a:solidFill>
              </a:rPr>
              <a:t> in the midst of the sea, and the waters returned and covered the chariots, and the horsemen, and all the army of Pharaoh that came into the sea after them, and not even one was left of them</a:t>
            </a:r>
            <a:r>
              <a:rPr lang="en-ZA" i="1" dirty="0" smtClean="0">
                <a:solidFill>
                  <a:srgbClr val="004821"/>
                </a:solidFill>
              </a:rPr>
              <a:t>. </a:t>
            </a:r>
            <a:r>
              <a:rPr lang="en-US" i="1" dirty="0" smtClean="0">
                <a:solidFill>
                  <a:srgbClr val="004821"/>
                </a:solidFill>
              </a:rPr>
              <a:t>(Exodus 14:24-28)</a:t>
            </a:r>
          </a:p>
          <a:p>
            <a:endParaRPr lang="en-US" i="1" dirty="0" smtClean="0">
              <a:solidFill>
                <a:srgbClr val="004821"/>
              </a:solidFill>
            </a:endParaRPr>
          </a:p>
          <a:p>
            <a:endParaRPr lang="en-ZA" i="1" dirty="0" smtClean="0">
              <a:solidFill>
                <a:srgbClr val="004821"/>
              </a:solidFill>
            </a:endParaRPr>
          </a:p>
          <a:p>
            <a:pPr algn="just"/>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pic>
        <p:nvPicPr>
          <p:cNvPr id="5" name="Picture 4" descr="wheel.jpg"/>
          <p:cNvPicPr>
            <a:picLocks noChangeAspect="1"/>
          </p:cNvPicPr>
          <p:nvPr/>
        </p:nvPicPr>
        <p:blipFill>
          <a:blip r:embed="rId2" cstate="print"/>
          <a:stretch>
            <a:fillRect/>
          </a:stretch>
        </p:blipFill>
        <p:spPr>
          <a:xfrm>
            <a:off x="1547664" y="764704"/>
            <a:ext cx="6120680" cy="5692231"/>
          </a:xfrm>
          <a:prstGeom prst="rect">
            <a:avLst/>
          </a:prstGeom>
        </p:spPr>
      </p:pic>
      <p:sp>
        <p:nvSpPr>
          <p:cNvPr id="6" name="TextBox 5"/>
          <p:cNvSpPr txBox="1"/>
          <p:nvPr/>
        </p:nvSpPr>
        <p:spPr>
          <a:xfrm>
            <a:off x="1619672" y="908720"/>
            <a:ext cx="6048672" cy="523220"/>
          </a:xfrm>
          <a:prstGeom prst="rect">
            <a:avLst/>
          </a:prstGeom>
          <a:noFill/>
        </p:spPr>
        <p:txBody>
          <a:bodyPr wrap="square" rtlCol="0">
            <a:spAutoFit/>
          </a:bodyPr>
          <a:lstStyle/>
          <a:p>
            <a:pPr algn="ctr"/>
            <a:r>
              <a:rPr lang="en-ZA" sz="2800" b="1" dirty="0" smtClean="0">
                <a:solidFill>
                  <a:srgbClr val="FFFF00"/>
                </a:solidFill>
              </a:rPr>
              <a:t>A WHEEL FOUND IN THE SEA</a:t>
            </a:r>
            <a:endParaRPr lang="en-ZA" sz="28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CROSSING</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The divided sea reminds us of the ancient ceremony of covenant making, known as the “cutting of a covenant.” In the ceremony animals are divided and the parties to the covenant walk between them. We read of this in the cutting of the </a:t>
            </a:r>
            <a:r>
              <a:rPr lang="en-ZA" b="0" dirty="0" err="1" smtClean="0"/>
              <a:t>Abrahamic</a:t>
            </a:r>
            <a:r>
              <a:rPr lang="en-ZA" b="0" dirty="0" smtClean="0"/>
              <a:t> covenant: </a:t>
            </a:r>
            <a:r>
              <a:rPr lang="en-ZA" b="0" i="1" dirty="0" smtClean="0">
                <a:solidFill>
                  <a:srgbClr val="004821"/>
                </a:solidFill>
              </a:rPr>
              <a:t>Genesis 15:9 -18  ..And it came to pass, when the sun went down and it was dark, that behold, there appeared a smoking oven and a burning torch that passed between those pieces. On the same day </a:t>
            </a:r>
            <a:r>
              <a:rPr lang="he-IL" b="0" i="1" dirty="0" smtClean="0">
                <a:solidFill>
                  <a:srgbClr val="004821"/>
                </a:solidFill>
              </a:rPr>
              <a:t>יהוה</a:t>
            </a:r>
            <a:r>
              <a:rPr lang="en-ZA" b="0" i="1" dirty="0" smtClean="0">
                <a:solidFill>
                  <a:srgbClr val="004821"/>
                </a:solidFill>
              </a:rPr>
              <a:t> cut a covenant with Abram, saying: "To your descendants I have given this land, from the river of Egypt to the great river, the River Euphrates --</a:t>
            </a:r>
          </a:p>
          <a:p>
            <a:pPr algn="just">
              <a:lnSpc>
                <a:spcPts val="2100"/>
              </a:lnSpc>
            </a:pPr>
            <a:r>
              <a:rPr lang="en-ZA" b="0" dirty="0" smtClean="0"/>
              <a:t>At the Red Sea, the Israelites passed </a:t>
            </a:r>
            <a:r>
              <a:rPr lang="en-ZA" b="0" i="1" dirty="0" smtClean="0"/>
              <a:t>“between the pieces</a:t>
            </a:r>
            <a:r>
              <a:rPr lang="en-ZA" b="0" dirty="0" smtClean="0"/>
              <a:t>” (the waters, instead of the halves of the animals) in a renewing of the covenant made with Abram. The rabbis teach that Israel entered into covenant with </a:t>
            </a:r>
            <a:r>
              <a:rPr lang="he-IL" b="0" dirty="0" smtClean="0"/>
              <a:t>יהוה</a:t>
            </a:r>
            <a:r>
              <a:rPr lang="en-ZA" b="0" dirty="0" smtClean="0"/>
              <a:t> by three rites – circumcision, immersion, and sacrifice. In 1 Corinthians 10 we also see how their passage related to the </a:t>
            </a:r>
            <a:r>
              <a:rPr lang="en-ZA" b="0" dirty="0" err="1" smtClean="0"/>
              <a:t>mikveh</a:t>
            </a:r>
            <a:r>
              <a:rPr lang="en-ZA" b="0" dirty="0" smtClean="0"/>
              <a:t> (baptism): </a:t>
            </a:r>
            <a:r>
              <a:rPr lang="en-ZA" b="0" i="1" dirty="0" smtClean="0">
                <a:solidFill>
                  <a:srgbClr val="004821"/>
                </a:solidFill>
              </a:rPr>
              <a:t>For I do not wish you to be ignorant, brothers, that all our fathers were under the cloud, and all passed through the sea, and all were immersed into </a:t>
            </a:r>
            <a:r>
              <a:rPr lang="en-ZA" b="0" i="1" dirty="0" err="1" smtClean="0">
                <a:solidFill>
                  <a:srgbClr val="004821"/>
                </a:solidFill>
              </a:rPr>
              <a:t>Mosheh</a:t>
            </a:r>
            <a:r>
              <a:rPr lang="en-ZA" b="0" i="1" dirty="0" smtClean="0">
                <a:solidFill>
                  <a:srgbClr val="004821"/>
                </a:solidFill>
              </a:rPr>
              <a:t> in the cloud and in the sea, </a:t>
            </a:r>
            <a:r>
              <a:rPr lang="en-ZA" i="1" dirty="0" smtClean="0">
                <a:solidFill>
                  <a:srgbClr val="004821"/>
                </a:solidFill>
              </a:rPr>
              <a:t>(1 Corinthians 10:1-2)</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79512" y="5105400"/>
            <a:ext cx="8712968" cy="1419944"/>
          </a:xfrm>
        </p:spPr>
        <p:txBody>
          <a:bodyPr>
            <a:normAutofit fontScale="32500" lnSpcReduction="20000"/>
          </a:bodyPr>
          <a:lstStyle/>
          <a:p>
            <a:r>
              <a:rPr lang="en-ZA" sz="7000" dirty="0" smtClean="0"/>
              <a:t>TORAH: Exodus 13:17-17:16</a:t>
            </a:r>
          </a:p>
          <a:p>
            <a:r>
              <a:rPr lang="en-ZA" sz="7000" dirty="0" smtClean="0"/>
              <a:t>HAFTARAH: Judges 5:1-31</a:t>
            </a:r>
          </a:p>
          <a:p>
            <a:r>
              <a:rPr lang="en-ZA" sz="7000" dirty="0" smtClean="0"/>
              <a:t> B’RIT CHADASHAH: John 6:25-35, Revelation 15:1-4</a:t>
            </a:r>
          </a:p>
          <a:p>
            <a:r>
              <a:rPr lang="en-ZA" sz="5500" i="1" dirty="0" smtClean="0">
                <a:solidFill>
                  <a:schemeClr val="accent1">
                    <a:lumMod val="75000"/>
                  </a:schemeClr>
                </a:solidFill>
              </a:rPr>
              <a:t>All references: The Scripture 1998+ unless otherwise noted</a:t>
            </a:r>
            <a:endParaRPr lang="en-ZA" dirty="0">
              <a:solidFill>
                <a:schemeClr val="accent1">
                  <a:lumMod val="75000"/>
                </a:schemeClr>
              </a:solidFill>
            </a:endParaRPr>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sp>
        <p:nvSpPr>
          <p:cNvPr id="4" name="Title 3"/>
          <p:cNvSpPr>
            <a:spLocks noGrp="1"/>
          </p:cNvSpPr>
          <p:nvPr>
            <p:ph type="ctrTitle"/>
          </p:nvPr>
        </p:nvSpPr>
        <p:spPr/>
        <p:txBody>
          <a:bodyPr/>
          <a:lstStyle/>
          <a:p>
            <a:r>
              <a:rPr lang="en-ZA" smtClean="0"/>
              <a:t>BESHALACH “When He let Go</a:t>
            </a:r>
            <a:r>
              <a:rPr lang="en-US" smtClean="0"/>
              <a:t>”</a:t>
            </a:r>
            <a:endParaRPr lang="en-ZA" dirty="0"/>
          </a:p>
        </p:txBody>
      </p:sp>
      <p:pic>
        <p:nvPicPr>
          <p:cNvPr id="7" name="Picture 6" descr="https://staticapp.icpsc.com/icp/loadimage.php/mogile/261268/1ab62c1adcadc602f056e84a0badfeb2/image/jpeg"/>
          <p:cNvPicPr/>
          <p:nvPr/>
        </p:nvPicPr>
        <p:blipFill>
          <a:blip r:embed="rId2" cstate="print"/>
          <a:srcRect/>
          <a:stretch>
            <a:fillRect/>
          </a:stretch>
        </p:blipFill>
        <p:spPr bwMode="auto">
          <a:xfrm>
            <a:off x="2915816" y="1268760"/>
            <a:ext cx="3228975" cy="371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SONG OF MOSES</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b="0" i="1" dirty="0" smtClean="0">
                <a:solidFill>
                  <a:srgbClr val="004821"/>
                </a:solidFill>
              </a:rPr>
              <a:t>Then </a:t>
            </a:r>
            <a:r>
              <a:rPr lang="en-ZA" sz="9600" b="0" i="1" dirty="0" err="1" smtClean="0">
                <a:solidFill>
                  <a:srgbClr val="004821"/>
                </a:solidFill>
              </a:rPr>
              <a:t>Mosheh</a:t>
            </a:r>
            <a:r>
              <a:rPr lang="en-ZA" sz="9600" b="0" i="1" dirty="0" smtClean="0">
                <a:solidFill>
                  <a:srgbClr val="004821"/>
                </a:solidFill>
              </a:rPr>
              <a:t> and the children of </a:t>
            </a:r>
            <a:r>
              <a:rPr lang="en-ZA" sz="9600" b="0" i="1" dirty="0" err="1" smtClean="0">
                <a:solidFill>
                  <a:srgbClr val="004821"/>
                </a:solidFill>
              </a:rPr>
              <a:t>Yisra’ĕl</a:t>
            </a:r>
            <a:r>
              <a:rPr lang="en-ZA" sz="9600" b="0" i="1" dirty="0" smtClean="0">
                <a:solidFill>
                  <a:srgbClr val="004821"/>
                </a:solidFill>
              </a:rPr>
              <a:t> sang this song to </a:t>
            </a:r>
            <a:r>
              <a:rPr lang="he-IL" sz="9600" b="0" i="1" dirty="0" smtClean="0">
                <a:solidFill>
                  <a:srgbClr val="004821"/>
                </a:solidFill>
              </a:rPr>
              <a:t>יהוה</a:t>
            </a:r>
            <a:r>
              <a:rPr lang="en-ZA" sz="9600" b="0" i="1" dirty="0" smtClean="0">
                <a:solidFill>
                  <a:srgbClr val="004821"/>
                </a:solidFill>
              </a:rPr>
              <a:t>, and spoke, saying, “I sing to </a:t>
            </a:r>
            <a:r>
              <a:rPr lang="he-IL" sz="9600" b="0" i="1" dirty="0" smtClean="0">
                <a:solidFill>
                  <a:srgbClr val="004821"/>
                </a:solidFill>
              </a:rPr>
              <a:t>יהוה</a:t>
            </a:r>
            <a:r>
              <a:rPr lang="en-ZA" sz="9600" b="0" i="1" dirty="0" smtClean="0">
                <a:solidFill>
                  <a:srgbClr val="004821"/>
                </a:solidFill>
              </a:rPr>
              <a:t>, for He is highly exalted! The horse and its rider He has thrown into the sea! “Yah is my strength and song, and He has become my deliverance. He is my </a:t>
            </a:r>
            <a:r>
              <a:rPr lang="en-ZA" sz="9600" b="0" i="1" dirty="0" err="1" smtClean="0">
                <a:solidFill>
                  <a:srgbClr val="004821"/>
                </a:solidFill>
              </a:rPr>
              <a:t>Ěl</a:t>
            </a:r>
            <a:r>
              <a:rPr lang="en-ZA" sz="9600" b="0" i="1" dirty="0" smtClean="0">
                <a:solidFill>
                  <a:srgbClr val="004821"/>
                </a:solidFill>
              </a:rPr>
              <a:t>, and I praise Him – Elohim of my father, and I exalt Him</a:t>
            </a:r>
            <a:r>
              <a:rPr lang="en-ZA" sz="9600" i="1" dirty="0" smtClean="0">
                <a:solidFill>
                  <a:srgbClr val="004821"/>
                </a:solidFill>
              </a:rPr>
              <a:t>. </a:t>
            </a:r>
            <a:r>
              <a:rPr lang="en-US" sz="9600" i="1" dirty="0" smtClean="0">
                <a:solidFill>
                  <a:srgbClr val="004821"/>
                </a:solidFill>
              </a:rPr>
              <a:t>(Exodus 15:1-2)</a:t>
            </a:r>
          </a:p>
          <a:p>
            <a:pPr algn="just">
              <a:lnSpc>
                <a:spcPts val="2200"/>
              </a:lnSpc>
            </a:pPr>
            <a:r>
              <a:rPr lang="en-ZA" sz="9600" b="0" dirty="0" smtClean="0"/>
              <a:t>The Song of Moses is prophetic for the people who revere Yahweh’s commandments and walk in His ways will sing the true </a:t>
            </a:r>
            <a:r>
              <a:rPr lang="en-ZA" sz="9600" b="0" i="1" dirty="0" smtClean="0"/>
              <a:t>Song of Moses.</a:t>
            </a:r>
            <a:r>
              <a:rPr lang="en-ZA" sz="9600" i="1" dirty="0" smtClean="0"/>
              <a:t>  </a:t>
            </a:r>
            <a:r>
              <a:rPr lang="en-ZA" sz="9600" b="0" i="1" dirty="0" smtClean="0">
                <a:solidFill>
                  <a:srgbClr val="004821"/>
                </a:solidFill>
              </a:rPr>
              <a:t>And I saw another sign in the heaven, ..for the wrath of Elohim was ended .. those overcoming the beast and his image and his mark ,,holding harps of Elohim. And they sing the song of </a:t>
            </a:r>
            <a:r>
              <a:rPr lang="en-ZA" sz="9600" b="0" i="1" dirty="0" err="1" smtClean="0">
                <a:solidFill>
                  <a:srgbClr val="004821"/>
                </a:solidFill>
              </a:rPr>
              <a:t>Mosheh</a:t>
            </a:r>
            <a:r>
              <a:rPr lang="en-ZA" sz="9600" b="0" i="1" dirty="0" smtClean="0">
                <a:solidFill>
                  <a:srgbClr val="004821"/>
                </a:solidFill>
              </a:rPr>
              <a:t> the servant of Elohim, and the song of the Lamb, saying, “Great and marvellous are Your works, </a:t>
            </a:r>
            <a:r>
              <a:rPr lang="he-IL" sz="9600" b="0" i="1" dirty="0" smtClean="0">
                <a:solidFill>
                  <a:srgbClr val="004821"/>
                </a:solidFill>
              </a:rPr>
              <a:t>יהוה</a:t>
            </a:r>
            <a:r>
              <a:rPr lang="en-ZA" sz="9600" b="0" i="1" dirty="0" smtClean="0">
                <a:solidFill>
                  <a:srgbClr val="004821"/>
                </a:solidFill>
              </a:rPr>
              <a:t> </a:t>
            </a:r>
            <a:r>
              <a:rPr lang="en-ZA" sz="9600" b="0" i="1" dirty="0" err="1" smtClean="0">
                <a:solidFill>
                  <a:srgbClr val="004821"/>
                </a:solidFill>
              </a:rPr>
              <a:t>Ěl</a:t>
            </a:r>
            <a:r>
              <a:rPr lang="en-ZA" sz="9600" b="0" i="1" dirty="0" smtClean="0">
                <a:solidFill>
                  <a:srgbClr val="004821"/>
                </a:solidFill>
              </a:rPr>
              <a:t> Shaddai! Righteous and true are Your ways, O Sovereign of the set-apart ones! “Who shall not fear You, O </a:t>
            </a:r>
            <a:r>
              <a:rPr lang="he-IL" sz="9600" b="0" i="1" dirty="0" smtClean="0">
                <a:solidFill>
                  <a:srgbClr val="004821"/>
                </a:solidFill>
              </a:rPr>
              <a:t>יהוה</a:t>
            </a:r>
            <a:r>
              <a:rPr lang="en-ZA" sz="9600" b="0" i="1" dirty="0" smtClean="0">
                <a:solidFill>
                  <a:srgbClr val="004821"/>
                </a:solidFill>
              </a:rPr>
              <a:t>, and esteem Your Name? Because You alone are kind. Because all nations shall come and worship before You, for Your </a:t>
            </a:r>
            <a:r>
              <a:rPr lang="en-ZA" sz="9600" b="0" i="1" dirty="0" err="1" smtClean="0">
                <a:solidFill>
                  <a:srgbClr val="004821"/>
                </a:solidFill>
              </a:rPr>
              <a:t>righteousnesses</a:t>
            </a:r>
            <a:r>
              <a:rPr lang="en-ZA" sz="9600" b="0" i="1" dirty="0" smtClean="0">
                <a:solidFill>
                  <a:srgbClr val="004821"/>
                </a:solidFill>
              </a:rPr>
              <a:t> have been made manifest.” </a:t>
            </a:r>
            <a:r>
              <a:rPr lang="en-US" sz="9600" i="1" dirty="0" smtClean="0">
                <a:solidFill>
                  <a:srgbClr val="004821"/>
                </a:solidFill>
              </a:rPr>
              <a:t>(Revelation 15:1-4)</a:t>
            </a:r>
          </a:p>
          <a:p>
            <a:pPr>
              <a:lnSpc>
                <a:spcPts val="2100"/>
              </a:lnSpc>
            </a:pPr>
            <a:endParaRPr lang="en-US" sz="7400" i="1" dirty="0" smtClean="0">
              <a:solidFill>
                <a:srgbClr val="004821"/>
              </a:solidFill>
            </a:endParaRPr>
          </a:p>
          <a:p>
            <a:pPr>
              <a:lnSpc>
                <a:spcPts val="2100"/>
              </a:lnSpc>
            </a:pPr>
            <a:endParaRPr lang="en-ZA" sz="740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DAYS NO WATER</a:t>
            </a:r>
            <a:endParaRPr lang="en-ZA" dirty="0"/>
          </a:p>
        </p:txBody>
      </p:sp>
      <p:sp>
        <p:nvSpPr>
          <p:cNvPr id="3" name="Content Placeholder 2"/>
          <p:cNvSpPr>
            <a:spLocks noGrp="1"/>
          </p:cNvSpPr>
          <p:nvPr>
            <p:ph idx="1"/>
          </p:nvPr>
        </p:nvSpPr>
        <p:spPr/>
        <p:txBody>
          <a:bodyPr>
            <a:noAutofit/>
          </a:bodyPr>
          <a:lstStyle/>
          <a:p>
            <a:pPr>
              <a:lnSpc>
                <a:spcPts val="22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brought </a:t>
            </a:r>
            <a:r>
              <a:rPr lang="en-ZA" b="0" i="1" dirty="0" err="1" smtClean="0">
                <a:solidFill>
                  <a:srgbClr val="004821"/>
                </a:solidFill>
              </a:rPr>
              <a:t>Yisra’?l</a:t>
            </a:r>
            <a:r>
              <a:rPr lang="en-ZA" b="0" i="1" dirty="0" smtClean="0">
                <a:solidFill>
                  <a:srgbClr val="004821"/>
                </a:solidFill>
              </a:rPr>
              <a:t> from the Sea of Reeds, and they went out into the Wilderness of </a:t>
            </a:r>
            <a:r>
              <a:rPr lang="en-ZA" b="0" i="1" dirty="0" err="1" smtClean="0">
                <a:solidFill>
                  <a:srgbClr val="004821"/>
                </a:solidFill>
              </a:rPr>
              <a:t>Shur</a:t>
            </a:r>
            <a:r>
              <a:rPr lang="en-ZA" b="0" i="1" dirty="0" smtClean="0">
                <a:solidFill>
                  <a:srgbClr val="004821"/>
                </a:solidFill>
              </a:rPr>
              <a:t>. And they went three days in the wilderness and found no water. And they came to </a:t>
            </a:r>
            <a:r>
              <a:rPr lang="en-ZA" b="0" i="1" dirty="0" err="1" smtClean="0">
                <a:solidFill>
                  <a:srgbClr val="004821"/>
                </a:solidFill>
              </a:rPr>
              <a:t>Marah</a:t>
            </a:r>
            <a:r>
              <a:rPr lang="en-ZA" b="0" i="1" dirty="0" smtClean="0">
                <a:solidFill>
                  <a:srgbClr val="004821"/>
                </a:solidFill>
              </a:rPr>
              <a:t>, and they were unable to drink the waters of </a:t>
            </a:r>
            <a:r>
              <a:rPr lang="en-ZA" b="0" i="1" dirty="0" err="1" smtClean="0">
                <a:solidFill>
                  <a:srgbClr val="004821"/>
                </a:solidFill>
              </a:rPr>
              <a:t>Marah</a:t>
            </a:r>
            <a:r>
              <a:rPr lang="en-ZA" b="0" i="1" dirty="0" smtClean="0">
                <a:solidFill>
                  <a:srgbClr val="004821"/>
                </a:solidFill>
              </a:rPr>
              <a:t>, for they were bitter. So the name of it was called </a:t>
            </a:r>
            <a:r>
              <a:rPr lang="en-ZA" b="0" i="1" dirty="0" err="1" smtClean="0">
                <a:solidFill>
                  <a:srgbClr val="004821"/>
                </a:solidFill>
              </a:rPr>
              <a:t>Marah</a:t>
            </a:r>
            <a:r>
              <a:rPr lang="en-ZA" b="0" i="1" dirty="0" smtClean="0">
                <a:solidFill>
                  <a:srgbClr val="004821"/>
                </a:solidFill>
              </a:rPr>
              <a:t>. And the people grumbled against </a:t>
            </a:r>
            <a:r>
              <a:rPr lang="en-ZA" b="0" i="1" dirty="0" err="1" smtClean="0">
                <a:solidFill>
                  <a:srgbClr val="004821"/>
                </a:solidFill>
              </a:rPr>
              <a:t>Mosheh</a:t>
            </a:r>
            <a:r>
              <a:rPr lang="en-ZA" b="0" i="1" dirty="0" smtClean="0">
                <a:solidFill>
                  <a:srgbClr val="004821"/>
                </a:solidFill>
              </a:rPr>
              <a:t>, saying, “What are we to drink</a:t>
            </a:r>
            <a:r>
              <a:rPr lang="en-ZA" i="1" dirty="0" smtClean="0">
                <a:solidFill>
                  <a:srgbClr val="004821"/>
                </a:solidFill>
              </a:rPr>
              <a:t>?”(Exodus 15:22-24)</a:t>
            </a:r>
          </a:p>
          <a:p>
            <a:pPr algn="just">
              <a:lnSpc>
                <a:spcPts val="2200"/>
              </a:lnSpc>
            </a:pPr>
            <a:r>
              <a:rPr lang="en-ZA" b="0" dirty="0" smtClean="0"/>
              <a:t>Three days without water is synonymous with being without the </a:t>
            </a:r>
            <a:r>
              <a:rPr lang="en-ZA" b="0" i="1" dirty="0" smtClean="0"/>
              <a:t>Living</a:t>
            </a:r>
            <a:r>
              <a:rPr lang="en-ZA" b="0" dirty="0" smtClean="0"/>
              <a:t> Torah, the </a:t>
            </a:r>
            <a:r>
              <a:rPr lang="en-ZA" b="0" i="1" dirty="0" smtClean="0"/>
              <a:t>Living </a:t>
            </a:r>
            <a:r>
              <a:rPr lang="en-ZA" b="0" dirty="0" smtClean="0"/>
              <a:t>Word, or the </a:t>
            </a:r>
            <a:r>
              <a:rPr lang="en-ZA" b="0" i="1" dirty="0" smtClean="0"/>
              <a:t>Living Water</a:t>
            </a:r>
            <a:r>
              <a:rPr lang="en-ZA" b="0" dirty="0" smtClean="0"/>
              <a:t> that brings Life. Water represents the Spirit Life of Torah, </a:t>
            </a:r>
            <a:r>
              <a:rPr lang="en-ZA" b="0" dirty="0" err="1" smtClean="0"/>
              <a:t>Y’shua</a:t>
            </a:r>
            <a:r>
              <a:rPr lang="en-ZA" b="0" dirty="0" smtClean="0"/>
              <a:t>. </a:t>
            </a:r>
            <a:r>
              <a:rPr lang="en-ZA" b="0" dirty="0" err="1" smtClean="0"/>
              <a:t>Y’shua</a:t>
            </a:r>
            <a:r>
              <a:rPr lang="en-ZA" b="0" dirty="0" smtClean="0"/>
              <a:t> is the Living Word. He is the author of the Word (Genesis 1:1; John 1:1, 14). The Torah on its own cannot save or give life. Rather, our souls would become dry and parched without His Life giving Spirit. If we look deeply into </a:t>
            </a:r>
            <a:r>
              <a:rPr lang="en-ZA" b="0" i="1" dirty="0" smtClean="0"/>
              <a:t>the Word of Yahweh for the Living Water</a:t>
            </a:r>
            <a:r>
              <a:rPr lang="en-ZA" b="0" dirty="0" smtClean="0"/>
              <a:t> we will find abundant life. But when the soul goes without water, it is that much easier for it to be influenced by a spirit of grumbling. This is exactly what we see in the case of the Israelites and Moses at </a:t>
            </a:r>
            <a:r>
              <a:rPr lang="en-ZA" b="0" dirty="0" err="1" smtClean="0"/>
              <a:t>Marah</a:t>
            </a:r>
            <a:r>
              <a:rPr lang="en-ZA" b="0" dirty="0" smtClean="0"/>
              <a:t>.</a:t>
            </a:r>
          </a:p>
          <a:p>
            <a:pPr>
              <a:lnSpc>
                <a:spcPts val="2200"/>
              </a:lnSpc>
            </a:pPr>
            <a:endParaRPr lang="en-ZA" dirty="0" smtClean="0"/>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TREE OF LIFE</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Then he cried out to </a:t>
            </a:r>
            <a:r>
              <a:rPr lang="he-IL" b="0" i="1" dirty="0" smtClean="0">
                <a:solidFill>
                  <a:srgbClr val="004821"/>
                </a:solidFill>
              </a:rPr>
              <a:t>יהוה</a:t>
            </a:r>
            <a:r>
              <a:rPr lang="en-US" b="0" i="1" dirty="0" smtClean="0">
                <a:solidFill>
                  <a:srgbClr val="004821"/>
                </a:solidFill>
              </a:rPr>
              <a:t>, and </a:t>
            </a:r>
            <a:r>
              <a:rPr lang="he-IL" b="0" i="1" dirty="0" smtClean="0">
                <a:solidFill>
                  <a:srgbClr val="004821"/>
                </a:solidFill>
              </a:rPr>
              <a:t>יהוה</a:t>
            </a:r>
            <a:r>
              <a:rPr lang="en-ZA" b="0" i="1" dirty="0" smtClean="0">
                <a:solidFill>
                  <a:srgbClr val="004821"/>
                </a:solidFill>
              </a:rPr>
              <a:t> showed him a tree. And when he threw it into the waters, the waters were made sweet. There He made a law and a right-ruling for them, and there He tried them. And He said, “If you diligently obey the voice of </a:t>
            </a:r>
            <a:r>
              <a:rPr lang="he-IL" b="0" i="1" dirty="0" smtClean="0">
                <a:solidFill>
                  <a:srgbClr val="004821"/>
                </a:solidFill>
              </a:rPr>
              <a:t>יהוה</a:t>
            </a:r>
            <a:r>
              <a:rPr lang="en-ZA" b="0" i="1" dirty="0" smtClean="0">
                <a:solidFill>
                  <a:srgbClr val="004821"/>
                </a:solidFill>
              </a:rPr>
              <a:t> your Elohim and do what is right in His eyes, and shall listen to His commands and shall guard all His laws, I shall bring on you none of the diseases I brought on the </a:t>
            </a:r>
            <a:r>
              <a:rPr lang="en-ZA" b="0" i="1" dirty="0" err="1" smtClean="0">
                <a:solidFill>
                  <a:srgbClr val="004821"/>
                </a:solidFill>
              </a:rPr>
              <a:t>Mitsrites</a:t>
            </a:r>
            <a:r>
              <a:rPr lang="en-ZA" b="0" i="1" dirty="0" smtClean="0">
                <a:solidFill>
                  <a:srgbClr val="004821"/>
                </a:solidFill>
              </a:rPr>
              <a:t>, for I am </a:t>
            </a:r>
            <a:r>
              <a:rPr lang="he-IL" b="0" i="1" dirty="0" smtClean="0">
                <a:solidFill>
                  <a:srgbClr val="004821"/>
                </a:solidFill>
              </a:rPr>
              <a:t>יהוה</a:t>
            </a:r>
            <a:r>
              <a:rPr lang="en-US" b="0" i="1" dirty="0" smtClean="0">
                <a:solidFill>
                  <a:srgbClr val="004821"/>
                </a:solidFill>
              </a:rPr>
              <a:t> who heals you.” </a:t>
            </a:r>
            <a:r>
              <a:rPr lang="en-US" i="1" dirty="0" smtClean="0">
                <a:solidFill>
                  <a:srgbClr val="004821"/>
                </a:solidFill>
              </a:rPr>
              <a:t>(Exodus 15:25-26)</a:t>
            </a:r>
          </a:p>
          <a:p>
            <a:pPr algn="just"/>
            <a:r>
              <a:rPr lang="en-ZA" b="0" dirty="0" smtClean="0"/>
              <a:t>The spring at </a:t>
            </a:r>
            <a:r>
              <a:rPr lang="en-ZA" b="0" dirty="0" err="1" smtClean="0"/>
              <a:t>Marah</a:t>
            </a:r>
            <a:r>
              <a:rPr lang="en-ZA" b="0" dirty="0" smtClean="0"/>
              <a:t> still exists and the water is still bitter. The water contains minerals that kill parasites. The Egyptian today charge money for this water. Elohim brought them to a place of healing from the diseases of the </a:t>
            </a:r>
            <a:r>
              <a:rPr lang="en-ZA" b="0" dirty="0" err="1" smtClean="0"/>
              <a:t>Mitzrites</a:t>
            </a:r>
            <a:r>
              <a:rPr lang="en-ZA" b="0" dirty="0" smtClean="0"/>
              <a:t>. But, the cure was bitter. Sometimes, the waters of healing taste bitter. </a:t>
            </a:r>
          </a:p>
          <a:p>
            <a:pPr algn="just"/>
            <a:r>
              <a:rPr lang="en-ZA" b="0" dirty="0" smtClean="0"/>
              <a:t>The “</a:t>
            </a:r>
            <a:r>
              <a:rPr lang="en-ZA" b="0" i="1" dirty="0" smtClean="0"/>
              <a:t>tree” </a:t>
            </a:r>
            <a:r>
              <a:rPr lang="en-ZA" b="0" dirty="0" smtClean="0"/>
              <a:t>(that is taught) sweetens the bitterness of life is the Torah, the Tree of Life.</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THE LAUREL TREE</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rmAutofit fontScale="92500" lnSpcReduction="20000"/>
          </a:bodyPr>
          <a:lstStyle/>
          <a:p>
            <a:pPr algn="just"/>
            <a:r>
              <a:rPr lang="en-ZA" sz="2600" b="0" dirty="0" smtClean="0">
                <a:solidFill>
                  <a:srgbClr val="C00000"/>
                </a:solidFill>
              </a:rPr>
              <a:t>While they indulged in these lamentations, Moses prayed to God to forgive the faint of heart their unseemly words, and, furthermore, to supply the general want. As quickly, as he had prayed, was his prayer answered. God bade him take a piece of a laurel tree, write upon it the great and glorious name of God, and throw it into the water, whereupon the water would become drinkable and sweet.</a:t>
            </a:r>
          </a:p>
          <a:p>
            <a:pPr algn="just"/>
            <a:r>
              <a:rPr lang="en-ZA" sz="2600" b="0" dirty="0" smtClean="0">
                <a:solidFill>
                  <a:srgbClr val="C00000"/>
                </a:solidFill>
              </a:rPr>
              <a:t>The ways of the Holy One, blessed be He, differ from the ways of man: Man turns bitter to sweet by the agency of some sweet stuff, but God transformed the bitter water through the bitter laurel tree. When Israel beheld this miracle, they asked forgiveness of their heavenly Father, and said: "</a:t>
            </a:r>
            <a:r>
              <a:rPr lang="en-ZA" sz="2600" b="0" i="1" dirty="0" smtClean="0">
                <a:solidFill>
                  <a:srgbClr val="C00000"/>
                </a:solidFill>
              </a:rPr>
              <a:t>O Lord of the world! We sinned against Thee when we murmured about the water." </a:t>
            </a:r>
            <a:r>
              <a:rPr lang="en-ZA" sz="2600" b="0" dirty="0" smtClean="0">
                <a:solidFill>
                  <a:srgbClr val="C00000"/>
                </a:solidFill>
              </a:rPr>
              <a:t>Not through this miracle alone, however, has </a:t>
            </a:r>
            <a:r>
              <a:rPr lang="en-ZA" sz="2600" b="0" dirty="0" err="1" smtClean="0">
                <a:solidFill>
                  <a:srgbClr val="C00000"/>
                </a:solidFill>
              </a:rPr>
              <a:t>Marah</a:t>
            </a:r>
            <a:r>
              <a:rPr lang="en-ZA" sz="2600" b="0" dirty="0" smtClean="0">
                <a:solidFill>
                  <a:srgbClr val="C00000"/>
                </a:solidFill>
              </a:rPr>
              <a:t> become a significant spot for Israel, but, especially, because there God gave to Israel important </a:t>
            </a:r>
            <a:r>
              <a:rPr lang="en-ZA" sz="2600" b="0" dirty="0" err="1" smtClean="0">
                <a:solidFill>
                  <a:srgbClr val="C00000"/>
                </a:solidFill>
              </a:rPr>
              <a:t>percepts</a:t>
            </a:r>
            <a:r>
              <a:rPr lang="en-ZA" sz="2600" b="0" dirty="0" smtClean="0">
                <a:solidFill>
                  <a:srgbClr val="C00000"/>
                </a:solidFill>
              </a:rPr>
              <a:t>, like the Sabbath rest, marriage and civil laws. </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EYLIM</a:t>
            </a:r>
            <a:endParaRPr lang="en-ZA" dirty="0"/>
          </a:p>
        </p:txBody>
      </p:sp>
      <p:sp>
        <p:nvSpPr>
          <p:cNvPr id="3" name="Content Placeholder 2"/>
          <p:cNvSpPr>
            <a:spLocks noGrp="1"/>
          </p:cNvSpPr>
          <p:nvPr>
            <p:ph idx="1"/>
          </p:nvPr>
        </p:nvSpPr>
        <p:spPr/>
        <p:txBody>
          <a:bodyPr>
            <a:noAutofit/>
          </a:bodyPr>
          <a:lstStyle/>
          <a:p>
            <a:pPr>
              <a:lnSpc>
                <a:spcPts val="2100"/>
              </a:lnSpc>
            </a:pPr>
            <a:r>
              <a:rPr lang="en-ZA" b="0" i="1" dirty="0" smtClean="0">
                <a:solidFill>
                  <a:srgbClr val="004821"/>
                </a:solidFill>
              </a:rPr>
              <a:t>And they came to </a:t>
            </a:r>
            <a:r>
              <a:rPr lang="en-ZA" b="0" i="1" dirty="0" err="1" smtClean="0">
                <a:solidFill>
                  <a:srgbClr val="004821"/>
                </a:solidFill>
              </a:rPr>
              <a:t>Ělim</a:t>
            </a:r>
            <a:r>
              <a:rPr lang="en-ZA" b="0" i="1" dirty="0" smtClean="0">
                <a:solidFill>
                  <a:srgbClr val="004821"/>
                </a:solidFill>
              </a:rPr>
              <a:t>, where there were twelve fountains of water and seventy palm trees. And they camped there by the waters.</a:t>
            </a:r>
            <a:r>
              <a:rPr lang="en-ZA" i="1" dirty="0" smtClean="0">
                <a:solidFill>
                  <a:srgbClr val="004821"/>
                </a:solidFill>
              </a:rPr>
              <a:t> (Exodus 15:27)</a:t>
            </a:r>
          </a:p>
          <a:p>
            <a:pPr algn="just">
              <a:lnSpc>
                <a:spcPts val="2100"/>
              </a:lnSpc>
            </a:pPr>
            <a:r>
              <a:rPr lang="en-ZA" b="0" dirty="0" smtClean="0"/>
              <a:t>Both of the two tests that occur after the deliverance at the Yam </a:t>
            </a:r>
            <a:r>
              <a:rPr lang="en-ZA" b="0" dirty="0" err="1" smtClean="0"/>
              <a:t>Suf</a:t>
            </a:r>
            <a:r>
              <a:rPr lang="en-ZA" b="0" dirty="0" smtClean="0"/>
              <a:t> involve water, which refers to Torah. Moshe leads the Children of </a:t>
            </a:r>
            <a:r>
              <a:rPr lang="en-ZA" b="0" dirty="0" err="1" smtClean="0"/>
              <a:t>Yisra’el</a:t>
            </a:r>
            <a:r>
              <a:rPr lang="en-ZA" b="0" dirty="0" smtClean="0"/>
              <a:t> to “</a:t>
            </a:r>
            <a:r>
              <a:rPr lang="en-ZA" b="0" i="1" dirty="0" err="1" smtClean="0"/>
              <a:t>Eylim</a:t>
            </a:r>
            <a:r>
              <a:rPr lang="en-ZA" b="0" i="1" dirty="0" smtClean="0"/>
              <a:t>” (Aleph-</a:t>
            </a:r>
            <a:r>
              <a:rPr lang="en-ZA" b="0" i="1" dirty="0" err="1" smtClean="0"/>
              <a:t>yud</a:t>
            </a:r>
            <a:r>
              <a:rPr lang="en-ZA" b="0" i="1" dirty="0" smtClean="0"/>
              <a:t>-lamed-</a:t>
            </a:r>
            <a:r>
              <a:rPr lang="en-ZA" b="0" i="1" dirty="0" err="1" smtClean="0"/>
              <a:t>mem</a:t>
            </a:r>
            <a:r>
              <a:rPr lang="en-ZA" b="0" i="1" dirty="0" smtClean="0"/>
              <a:t>). </a:t>
            </a:r>
          </a:p>
          <a:p>
            <a:pPr marL="273050" indent="-273050" algn="just">
              <a:lnSpc>
                <a:spcPts val="2100"/>
              </a:lnSpc>
              <a:buFont typeface="Arial" pitchFamily="34" charset="0"/>
              <a:buChar char="•"/>
            </a:pPr>
            <a:r>
              <a:rPr lang="en-ZA" b="0" dirty="0" smtClean="0"/>
              <a:t>“</a:t>
            </a:r>
            <a:r>
              <a:rPr lang="en-ZA" b="0" i="1" dirty="0" err="1" smtClean="0"/>
              <a:t>Eylim</a:t>
            </a:r>
            <a:r>
              <a:rPr lang="en-ZA" b="0" i="1" dirty="0" smtClean="0"/>
              <a:t>” </a:t>
            </a:r>
            <a:r>
              <a:rPr lang="en-ZA" b="0" dirty="0" smtClean="0"/>
              <a:t>means </a:t>
            </a:r>
            <a:r>
              <a:rPr lang="en-ZA" b="0" i="1" dirty="0" smtClean="0"/>
              <a:t>“palms” or “upright trees</a:t>
            </a:r>
            <a:r>
              <a:rPr lang="en-ZA" b="0" dirty="0" smtClean="0"/>
              <a:t>” referring to the 70 palm trees (</a:t>
            </a:r>
            <a:r>
              <a:rPr lang="en-ZA" b="0" dirty="0" err="1" smtClean="0"/>
              <a:t>tamar‟im</a:t>
            </a:r>
            <a:r>
              <a:rPr lang="en-ZA" b="0" dirty="0" smtClean="0"/>
              <a:t>). </a:t>
            </a:r>
          </a:p>
          <a:p>
            <a:pPr marL="273050" indent="-273050" algn="just">
              <a:lnSpc>
                <a:spcPts val="2100"/>
              </a:lnSpc>
              <a:buFont typeface="Arial" pitchFamily="34" charset="0"/>
              <a:buChar char="•"/>
            </a:pPr>
            <a:r>
              <a:rPr lang="en-ZA" b="0" i="1" dirty="0" smtClean="0"/>
              <a:t>“</a:t>
            </a:r>
            <a:r>
              <a:rPr lang="en-ZA" b="0" i="1" dirty="0" err="1" smtClean="0"/>
              <a:t>Eylim</a:t>
            </a:r>
            <a:r>
              <a:rPr lang="en-ZA" b="0" i="1" dirty="0" smtClean="0"/>
              <a:t>” </a:t>
            </a:r>
            <a:r>
              <a:rPr lang="en-ZA" b="0" dirty="0" smtClean="0"/>
              <a:t>also means “</a:t>
            </a:r>
            <a:r>
              <a:rPr lang="en-ZA" b="0" i="1" dirty="0" smtClean="0"/>
              <a:t>rams”, </a:t>
            </a:r>
            <a:r>
              <a:rPr lang="en-ZA" b="0" dirty="0" smtClean="0"/>
              <a:t>as in the rams of the offerings</a:t>
            </a:r>
            <a:r>
              <a:rPr lang="en-ZA" b="0" i="1" dirty="0" smtClean="0"/>
              <a:t>. </a:t>
            </a:r>
            <a:r>
              <a:rPr lang="en-ZA" b="0" dirty="0" smtClean="0"/>
              <a:t>Since the rams were used as offerings (</a:t>
            </a:r>
            <a:r>
              <a:rPr lang="en-ZA" b="0" dirty="0" err="1" smtClean="0"/>
              <a:t>korban‟ot</a:t>
            </a:r>
            <a:r>
              <a:rPr lang="en-ZA" b="0" dirty="0" smtClean="0"/>
              <a:t>) for drawing near, ascension and as sin offerings, etc.; we can see that this was a very special place of drawing near and ascending to </a:t>
            </a:r>
            <a:r>
              <a:rPr lang="he-IL" b="0" dirty="0" smtClean="0"/>
              <a:t>יהוה</a:t>
            </a:r>
            <a:r>
              <a:rPr lang="en-ZA" b="0" dirty="0" smtClean="0"/>
              <a:t> for </a:t>
            </a:r>
            <a:r>
              <a:rPr lang="en-ZA" b="0" dirty="0" err="1" smtClean="0"/>
              <a:t>B’nei</a:t>
            </a:r>
            <a:r>
              <a:rPr lang="en-ZA" b="0" dirty="0" smtClean="0"/>
              <a:t> </a:t>
            </a:r>
            <a:r>
              <a:rPr lang="en-ZA" b="0" dirty="0" err="1" smtClean="0"/>
              <a:t>Yisra’el</a:t>
            </a:r>
            <a:r>
              <a:rPr lang="en-ZA" b="0" dirty="0" smtClean="0"/>
              <a:t>.</a:t>
            </a:r>
            <a:r>
              <a:rPr lang="en-ZA" b="0" i="1" dirty="0" smtClean="0"/>
              <a:t> </a:t>
            </a:r>
          </a:p>
          <a:p>
            <a:pPr marL="273050" indent="-273050" algn="just">
              <a:lnSpc>
                <a:spcPts val="2100"/>
              </a:lnSpc>
              <a:buFont typeface="Arial" pitchFamily="34" charset="0"/>
              <a:buChar char="•"/>
            </a:pPr>
            <a:r>
              <a:rPr lang="en-ZA" b="0" i="1" dirty="0" smtClean="0"/>
              <a:t>“</a:t>
            </a:r>
            <a:r>
              <a:rPr lang="en-ZA" b="0" i="1" dirty="0" err="1" smtClean="0"/>
              <a:t>Eylim</a:t>
            </a:r>
            <a:r>
              <a:rPr lang="en-ZA" b="0" dirty="0" smtClean="0"/>
              <a:t>” means </a:t>
            </a:r>
            <a:r>
              <a:rPr lang="en-ZA" b="0" i="1" dirty="0" smtClean="0"/>
              <a:t>“mighty ones” or “the mighty”. </a:t>
            </a:r>
          </a:p>
          <a:p>
            <a:pPr algn="just">
              <a:lnSpc>
                <a:spcPts val="2100"/>
              </a:lnSpc>
            </a:pPr>
            <a:r>
              <a:rPr lang="en-ZA" b="0" dirty="0" smtClean="0"/>
              <a:t>The 12 fountains, (</a:t>
            </a:r>
            <a:r>
              <a:rPr lang="en-ZA" b="0" dirty="0" err="1" smtClean="0"/>
              <a:t>ayin‟ot</a:t>
            </a:r>
            <a:r>
              <a:rPr lang="en-ZA" b="0" dirty="0" smtClean="0"/>
              <a:t>), are the 12 Tribes of Israel, possessing the water (Torah) that comes from beneath by revelation. The 70 palms (</a:t>
            </a:r>
            <a:r>
              <a:rPr lang="en-ZA" b="0" dirty="0" err="1" smtClean="0"/>
              <a:t>tamar‟im</a:t>
            </a:r>
            <a:r>
              <a:rPr lang="en-ZA" b="0" dirty="0" smtClean="0"/>
              <a:t>) represent the 70 nations (goyim) of the world.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TEST? </a:t>
            </a:r>
            <a:endParaRPr lang="en-ZA" dirty="0"/>
          </a:p>
        </p:txBody>
      </p:sp>
      <p:sp>
        <p:nvSpPr>
          <p:cNvPr id="3" name="Content Placeholder 2"/>
          <p:cNvSpPr>
            <a:spLocks noGrp="1"/>
          </p:cNvSpPr>
          <p:nvPr>
            <p:ph idx="1"/>
          </p:nvPr>
        </p:nvSpPr>
        <p:spPr/>
        <p:txBody>
          <a:bodyPr/>
          <a:lstStyle/>
          <a:p>
            <a:pPr algn="just"/>
            <a:r>
              <a:rPr lang="en-ZA" b="0" dirty="0" smtClean="0"/>
              <a:t>This oasis at </a:t>
            </a:r>
            <a:r>
              <a:rPr lang="en-ZA" b="0" dirty="0" err="1" smtClean="0"/>
              <a:t>Elim</a:t>
            </a:r>
            <a:r>
              <a:rPr lang="en-ZA" b="0" dirty="0" smtClean="0"/>
              <a:t> is a beautiful picture of the provision by Yeshua that will be there for ALL the nations (70) who identify with Israel and leave Egypt. This is not the Kingdom, but a respite on the way to the Promised Land. So why is this spot a test? </a:t>
            </a:r>
            <a:r>
              <a:rPr lang="en-ZA" b="0" dirty="0" err="1" smtClean="0"/>
              <a:t>Elim</a:t>
            </a:r>
            <a:r>
              <a:rPr lang="en-ZA" b="0" dirty="0" smtClean="0"/>
              <a:t> becomes a place of accountability. We are able to drink deeply here of the water of the Word. We can rest here. But we must continue on from here toward the Promised Land. If we pollute the water here, or refuse to move on we have failed the TEST</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HALFWAY</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nSpc>
                <a:spcPts val="2200"/>
              </a:lnSpc>
            </a:pPr>
            <a:r>
              <a:rPr lang="en-ZA" sz="9600" b="0" i="1" dirty="0" smtClean="0">
                <a:solidFill>
                  <a:srgbClr val="004821"/>
                </a:solidFill>
              </a:rPr>
              <a:t>And they set out from </a:t>
            </a:r>
            <a:r>
              <a:rPr lang="en-ZA" sz="9600" b="0" i="1" dirty="0" err="1" smtClean="0">
                <a:solidFill>
                  <a:srgbClr val="004821"/>
                </a:solidFill>
              </a:rPr>
              <a:t>Ělim</a:t>
            </a:r>
            <a:r>
              <a:rPr lang="en-ZA" sz="9600" b="0" i="1" dirty="0" smtClean="0">
                <a:solidFill>
                  <a:srgbClr val="004821"/>
                </a:solidFill>
              </a:rPr>
              <a:t>, and all the congregation of the children of </a:t>
            </a:r>
            <a:r>
              <a:rPr lang="en-ZA" sz="9600" b="0" i="1" dirty="0" err="1" smtClean="0">
                <a:solidFill>
                  <a:srgbClr val="004821"/>
                </a:solidFill>
              </a:rPr>
              <a:t>Yisra’ĕl</a:t>
            </a:r>
            <a:r>
              <a:rPr lang="en-ZA" sz="9600" b="0" i="1" dirty="0" smtClean="0">
                <a:solidFill>
                  <a:srgbClr val="004821"/>
                </a:solidFill>
              </a:rPr>
              <a:t> came to the Wilderness of Sin, which is between </a:t>
            </a:r>
            <a:r>
              <a:rPr lang="en-ZA" sz="9600" b="0" i="1" dirty="0" err="1" smtClean="0">
                <a:solidFill>
                  <a:srgbClr val="004821"/>
                </a:solidFill>
              </a:rPr>
              <a:t>Ělim</a:t>
            </a:r>
            <a:r>
              <a:rPr lang="en-ZA" sz="9600" b="0" i="1" dirty="0" smtClean="0">
                <a:solidFill>
                  <a:srgbClr val="004821"/>
                </a:solidFill>
              </a:rPr>
              <a:t> and Sinai... And all the congregation of the children of </a:t>
            </a:r>
            <a:r>
              <a:rPr lang="en-ZA" sz="9600" b="0" i="1" dirty="0" err="1" smtClean="0">
                <a:solidFill>
                  <a:srgbClr val="004821"/>
                </a:solidFill>
              </a:rPr>
              <a:t>Yisra’ĕl</a:t>
            </a:r>
            <a:r>
              <a:rPr lang="en-ZA" sz="9600" b="0" i="1" dirty="0" smtClean="0">
                <a:solidFill>
                  <a:srgbClr val="004821"/>
                </a:solidFill>
              </a:rPr>
              <a:t> grumbled against </a:t>
            </a:r>
            <a:r>
              <a:rPr lang="en-ZA" sz="9600" b="0" i="1" dirty="0" err="1" smtClean="0">
                <a:solidFill>
                  <a:srgbClr val="004821"/>
                </a:solidFill>
              </a:rPr>
              <a:t>Mosheh</a:t>
            </a:r>
            <a:r>
              <a:rPr lang="en-ZA" sz="9600" b="0" i="1" dirty="0" smtClean="0">
                <a:solidFill>
                  <a:srgbClr val="004821"/>
                </a:solidFill>
              </a:rPr>
              <a:t> and </a:t>
            </a:r>
            <a:r>
              <a:rPr lang="en-ZA" sz="9600" b="0" i="1" dirty="0" err="1" smtClean="0">
                <a:solidFill>
                  <a:srgbClr val="004821"/>
                </a:solidFill>
              </a:rPr>
              <a:t>Aharon</a:t>
            </a:r>
            <a:r>
              <a:rPr lang="en-ZA" sz="9600" b="0" i="1" dirty="0" smtClean="0">
                <a:solidFill>
                  <a:srgbClr val="004821"/>
                </a:solidFill>
              </a:rPr>
              <a:t> in the wilderness </a:t>
            </a:r>
            <a:r>
              <a:rPr lang="en-US" sz="9600" i="1" dirty="0" smtClean="0">
                <a:solidFill>
                  <a:srgbClr val="004821"/>
                </a:solidFill>
              </a:rPr>
              <a:t>(Exodus 16:1-2)</a:t>
            </a:r>
            <a:r>
              <a:rPr lang="en-ZA" sz="9600" dirty="0" smtClean="0"/>
              <a:t> </a:t>
            </a:r>
          </a:p>
          <a:p>
            <a:pPr algn="just">
              <a:lnSpc>
                <a:spcPts val="2200"/>
              </a:lnSpc>
            </a:pPr>
            <a:r>
              <a:rPr lang="en-ZA" sz="9600" b="0" dirty="0" smtClean="0"/>
              <a:t>The Torah describes their location in the wilderness, halfway between </a:t>
            </a:r>
            <a:r>
              <a:rPr lang="en-ZA" sz="9600" b="0" dirty="0" err="1" smtClean="0"/>
              <a:t>Elim</a:t>
            </a:r>
            <a:r>
              <a:rPr lang="en-ZA" sz="9600" b="0" dirty="0" smtClean="0"/>
              <a:t> and Sinai. The Torah stresses this point of being halfway there…away from Egypt, but not yet having reached their goal. The future is still fuzzy, and the destination is not yet in sight. Psychologically it’s just a tough place to be. </a:t>
            </a:r>
            <a:endParaRPr lang="en-ZA" sz="9600" b="0" i="1" dirty="0" smtClean="0">
              <a:solidFill>
                <a:srgbClr val="004821"/>
              </a:solidFill>
            </a:endParaRPr>
          </a:p>
          <a:p>
            <a:pPr algn="just">
              <a:lnSpc>
                <a:spcPts val="2200"/>
              </a:lnSpc>
            </a:pPr>
            <a:r>
              <a:rPr lang="en-ZA" sz="9600" b="0" dirty="0" smtClean="0"/>
              <a:t>The text also does not say that they were hungry. They seem to be complaining because they have left their oasis and now they are </a:t>
            </a:r>
            <a:r>
              <a:rPr lang="en-ZA" sz="9600" b="0" i="1" dirty="0" smtClean="0"/>
              <a:t>“in the wilderness.”</a:t>
            </a:r>
            <a:r>
              <a:rPr lang="en-ZA" sz="9600" b="0" dirty="0" smtClean="0"/>
              <a:t> Instead of being hungry at the moment, they are afraid for their future. They reminisce about Egypt where they had assurance of food for tomorrow. That is what they miss and that is why they begin to complain. The wilderness is a place with no means of subsistence. It is a place where the children of Israel will have to learn that it is the heavenly Father who will feed and sustain them.</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MEAT AND BREAD</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nSpc>
                <a:spcPts val="2300"/>
              </a:lnSpc>
            </a:pPr>
            <a:r>
              <a:rPr lang="en-ZA" sz="9600" b="0" i="1" dirty="0" smtClean="0">
                <a:solidFill>
                  <a:srgbClr val="004821"/>
                </a:solidFill>
              </a:rPr>
              <a:t>And </a:t>
            </a:r>
            <a:r>
              <a:rPr lang="he-IL" sz="9600" b="0" i="1" dirty="0" smtClean="0">
                <a:solidFill>
                  <a:srgbClr val="004821"/>
                </a:solidFill>
              </a:rPr>
              <a:t>יהוה</a:t>
            </a:r>
            <a:r>
              <a:rPr lang="en-ZA" sz="9600" b="0" i="1" dirty="0" smtClean="0">
                <a:solidFill>
                  <a:srgbClr val="004821"/>
                </a:solidFill>
              </a:rPr>
              <a:t> said to </a:t>
            </a:r>
            <a:r>
              <a:rPr lang="en-ZA" sz="9600" b="0" i="1" dirty="0" err="1" smtClean="0">
                <a:solidFill>
                  <a:srgbClr val="004821"/>
                </a:solidFill>
              </a:rPr>
              <a:t>Mosheh</a:t>
            </a:r>
            <a:r>
              <a:rPr lang="en-ZA" sz="9600" b="0" i="1" dirty="0" smtClean="0">
                <a:solidFill>
                  <a:srgbClr val="004821"/>
                </a:solidFill>
              </a:rPr>
              <a:t>, “See, I am raining bread from the heavens for you. And the people shall go out and gather a day’s portion every day, in order to try them, whether they walk in My Torah or not. “And it shall be on the sixth day that they shall prepare what they bring in, and it shall be twice as much as they gather daily.” ... And </a:t>
            </a:r>
            <a:r>
              <a:rPr lang="en-ZA" sz="9600" b="0" i="1" dirty="0" err="1" smtClean="0">
                <a:solidFill>
                  <a:srgbClr val="004821"/>
                </a:solidFill>
              </a:rPr>
              <a:t>Mosheh</a:t>
            </a:r>
            <a:r>
              <a:rPr lang="en-ZA" sz="9600" b="0" i="1" dirty="0" smtClean="0">
                <a:solidFill>
                  <a:srgbClr val="004821"/>
                </a:solidFill>
              </a:rPr>
              <a:t> said, “In that </a:t>
            </a:r>
            <a:r>
              <a:rPr lang="he-IL" sz="9600" b="0" i="1" dirty="0" smtClean="0">
                <a:solidFill>
                  <a:srgbClr val="004821"/>
                </a:solidFill>
              </a:rPr>
              <a:t>יהוה</a:t>
            </a:r>
            <a:r>
              <a:rPr lang="en-ZA" sz="9600" b="0" i="1" dirty="0" smtClean="0">
                <a:solidFill>
                  <a:srgbClr val="004821"/>
                </a:solidFill>
              </a:rPr>
              <a:t> gives you meat to eat in the evening, and in the morning bread to satisfaction, for </a:t>
            </a:r>
            <a:r>
              <a:rPr lang="he-IL" sz="9600" b="0" i="1" dirty="0" smtClean="0">
                <a:solidFill>
                  <a:srgbClr val="004821"/>
                </a:solidFill>
              </a:rPr>
              <a:t>יהוה</a:t>
            </a:r>
            <a:r>
              <a:rPr lang="en-ZA" sz="9600" b="0" i="1" dirty="0" smtClean="0">
                <a:solidFill>
                  <a:srgbClr val="004821"/>
                </a:solidFill>
              </a:rPr>
              <a:t> hears your grumblings which you make against Him. ... And it came to be that quails came up at evening and covered the camp, and in the morning the dew lay all around the camp. And the layer of dew went up, and see, on the surface of the wilderness, was a small round substance, as fine as frost on the ground. And the children of </a:t>
            </a:r>
            <a:r>
              <a:rPr lang="en-ZA" sz="9600" b="0" i="1" dirty="0" err="1" smtClean="0">
                <a:solidFill>
                  <a:srgbClr val="004821"/>
                </a:solidFill>
              </a:rPr>
              <a:t>Yisra’ĕl</a:t>
            </a:r>
            <a:r>
              <a:rPr lang="en-ZA" sz="9600" b="0" i="1" dirty="0" smtClean="0">
                <a:solidFill>
                  <a:srgbClr val="004821"/>
                </a:solidFill>
              </a:rPr>
              <a:t> saw, and they said to each other, “What is it?” For they did not know what it was. And </a:t>
            </a:r>
            <a:r>
              <a:rPr lang="en-ZA" sz="9600" b="0" i="1" dirty="0" err="1" smtClean="0">
                <a:solidFill>
                  <a:srgbClr val="004821"/>
                </a:solidFill>
              </a:rPr>
              <a:t>Mosheh</a:t>
            </a:r>
            <a:r>
              <a:rPr lang="en-ZA" sz="9600" b="0" i="1" dirty="0" smtClean="0">
                <a:solidFill>
                  <a:srgbClr val="004821"/>
                </a:solidFill>
              </a:rPr>
              <a:t> said to them, “It is the bread which </a:t>
            </a:r>
            <a:r>
              <a:rPr lang="he-IL" sz="9600" b="0" i="1" dirty="0" smtClean="0">
                <a:solidFill>
                  <a:srgbClr val="004821"/>
                </a:solidFill>
              </a:rPr>
              <a:t>יהוה</a:t>
            </a:r>
            <a:r>
              <a:rPr lang="en-ZA" sz="9600" b="0" i="1" dirty="0" smtClean="0">
                <a:solidFill>
                  <a:srgbClr val="004821"/>
                </a:solidFill>
              </a:rPr>
              <a:t> has given you to eat. </a:t>
            </a:r>
            <a:r>
              <a:rPr lang="en-US" sz="9600" i="1" dirty="0" smtClean="0">
                <a:solidFill>
                  <a:srgbClr val="004821"/>
                </a:solidFill>
              </a:rPr>
              <a:t>(Exodus 16:1-15)</a:t>
            </a:r>
          </a:p>
          <a:p>
            <a:pPr algn="just">
              <a:lnSpc>
                <a:spcPts val="2300"/>
              </a:lnSpc>
            </a:pPr>
            <a:r>
              <a:rPr lang="en-ZA" sz="9600" b="0" dirty="0" smtClean="0"/>
              <a:t>Concerning the gathering of the manna, Exodus 16:4 literally reads that they should </a:t>
            </a:r>
            <a:r>
              <a:rPr lang="en-ZA" sz="9600" b="0" i="1" dirty="0" smtClean="0"/>
              <a:t>“gather a word a day in its day.”</a:t>
            </a:r>
            <a:endParaRPr lang="en-US" sz="9600" b="0" i="1" dirty="0" smtClean="0">
              <a:solidFill>
                <a:srgbClr val="004821"/>
              </a:solidFill>
            </a:endParaRPr>
          </a:p>
          <a:p>
            <a:endParaRPr lang="en-US" sz="9600" dirty="0" smtClean="0"/>
          </a:p>
          <a:p>
            <a:endParaRPr lang="en-ZA" sz="9600" dirty="0" smtClean="0"/>
          </a:p>
          <a:p>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BREAD OF LIFE</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Here, </a:t>
            </a:r>
            <a:r>
              <a:rPr lang="he-IL" b="0" dirty="0" smtClean="0"/>
              <a:t>יהוה</a:t>
            </a:r>
            <a:r>
              <a:rPr lang="en-ZA" b="0" dirty="0" smtClean="0"/>
              <a:t> provides meat, quails, for all to eat. And then, the next morning, He provides bread (</a:t>
            </a:r>
            <a:r>
              <a:rPr lang="en-ZA" b="0" dirty="0" err="1" smtClean="0"/>
              <a:t>lechem</a:t>
            </a:r>
            <a:r>
              <a:rPr lang="en-ZA" b="0" dirty="0" smtClean="0"/>
              <a:t>) by means of the dew (</a:t>
            </a:r>
            <a:r>
              <a:rPr lang="en-ZA" b="0" dirty="0" err="1" smtClean="0"/>
              <a:t>tal</a:t>
            </a:r>
            <a:r>
              <a:rPr lang="en-ZA" b="0" dirty="0" smtClean="0"/>
              <a:t>). </a:t>
            </a:r>
          </a:p>
          <a:p>
            <a:pPr algn="just">
              <a:lnSpc>
                <a:spcPts val="2100"/>
              </a:lnSpc>
            </a:pPr>
            <a:r>
              <a:rPr lang="en-ZA" b="0" dirty="0" smtClean="0"/>
              <a:t>What we read in the last half of verse 4, speaking of this “</a:t>
            </a:r>
            <a:r>
              <a:rPr lang="en-ZA" b="0" i="1" dirty="0" smtClean="0"/>
              <a:t>bread” </a:t>
            </a:r>
            <a:r>
              <a:rPr lang="en-ZA" b="0" dirty="0" smtClean="0"/>
              <a:t>(</a:t>
            </a:r>
            <a:r>
              <a:rPr lang="en-ZA" b="0" dirty="0" err="1" smtClean="0"/>
              <a:t>lechem</a:t>
            </a:r>
            <a:r>
              <a:rPr lang="en-ZA" b="0" dirty="0" smtClean="0"/>
              <a:t>) or “</a:t>
            </a:r>
            <a:r>
              <a:rPr lang="en-ZA" b="0" i="1" dirty="0" smtClean="0"/>
              <a:t>manna”; </a:t>
            </a:r>
            <a:r>
              <a:rPr lang="en-ZA" b="0" dirty="0" smtClean="0"/>
              <a:t>And the people shall go out and gather a portion every day, in order to try them, whether they walk in My Torah or not. </a:t>
            </a:r>
            <a:r>
              <a:rPr lang="he-IL" b="0" dirty="0" smtClean="0"/>
              <a:t>יהוה</a:t>
            </a:r>
            <a:r>
              <a:rPr lang="en-ZA" b="0" dirty="0" smtClean="0"/>
              <a:t> said they were to gather a “</a:t>
            </a:r>
            <a:r>
              <a:rPr lang="en-ZA" b="0" i="1" dirty="0" smtClean="0"/>
              <a:t>portion” </a:t>
            </a:r>
            <a:r>
              <a:rPr lang="en-ZA" b="0" dirty="0" smtClean="0"/>
              <a:t>every day, in order to test them, to see if they will walk in His Torah. In the Hebrew Torah, the word translated as </a:t>
            </a:r>
            <a:r>
              <a:rPr lang="en-ZA" b="0" i="1" dirty="0" smtClean="0"/>
              <a:t>“portion” is “debar</a:t>
            </a:r>
            <a:r>
              <a:rPr lang="en-ZA" b="0" dirty="0" smtClean="0"/>
              <a:t>” (</a:t>
            </a:r>
            <a:r>
              <a:rPr lang="en-ZA" b="0" dirty="0" err="1" smtClean="0"/>
              <a:t>dalet-beit-reish</a:t>
            </a:r>
            <a:r>
              <a:rPr lang="en-ZA" b="0" dirty="0" smtClean="0"/>
              <a:t>). That’s right, “</a:t>
            </a:r>
            <a:r>
              <a:rPr lang="en-ZA" b="0" i="1" dirty="0" smtClean="0"/>
              <a:t>debar”, the “word”, “that which is spoken</a:t>
            </a:r>
            <a:r>
              <a:rPr lang="en-ZA" b="0" dirty="0" smtClean="0"/>
              <a:t>”, as well as the </a:t>
            </a:r>
            <a:r>
              <a:rPr lang="en-ZA" b="0" i="1" dirty="0" smtClean="0"/>
              <a:t>“mouth</a:t>
            </a:r>
            <a:r>
              <a:rPr lang="en-ZA" b="0" dirty="0" smtClean="0"/>
              <a:t>”, as in the “</a:t>
            </a:r>
            <a:r>
              <a:rPr lang="en-ZA" b="0" i="1" dirty="0" smtClean="0"/>
              <a:t>Mouth of Elohim”. </a:t>
            </a:r>
            <a:r>
              <a:rPr lang="en-ZA" b="0" dirty="0" smtClean="0"/>
              <a:t>Perhaps this is what Yahshua said we should ask for, when we pray, in </a:t>
            </a:r>
            <a:r>
              <a:rPr lang="en-ZA" i="1" dirty="0" smtClean="0">
                <a:solidFill>
                  <a:srgbClr val="004821"/>
                </a:solidFill>
              </a:rPr>
              <a:t>Matthew 6:11</a:t>
            </a:r>
            <a:r>
              <a:rPr lang="en-ZA" b="0" i="1" dirty="0" smtClean="0">
                <a:solidFill>
                  <a:srgbClr val="004821"/>
                </a:solidFill>
              </a:rPr>
              <a:t>; “Give us today our daily bread.” </a:t>
            </a:r>
            <a:r>
              <a:rPr lang="en-ZA" b="0" dirty="0" smtClean="0"/>
              <a:t>Moshe reminds us, as he’s reminding </a:t>
            </a:r>
            <a:r>
              <a:rPr lang="en-ZA" b="0" dirty="0" err="1" smtClean="0"/>
              <a:t>B’nei</a:t>
            </a:r>
            <a:r>
              <a:rPr lang="en-ZA" b="0" dirty="0" smtClean="0"/>
              <a:t> </a:t>
            </a:r>
            <a:r>
              <a:rPr lang="en-ZA" b="0" dirty="0" err="1" smtClean="0"/>
              <a:t>Yisra’el</a:t>
            </a:r>
            <a:r>
              <a:rPr lang="en-ZA" b="0" dirty="0" smtClean="0"/>
              <a:t> in the wilderness, in </a:t>
            </a:r>
            <a:r>
              <a:rPr lang="en-ZA" i="1" dirty="0" smtClean="0">
                <a:solidFill>
                  <a:srgbClr val="004821"/>
                </a:solidFill>
              </a:rPr>
              <a:t>Deuteronomy 8:3</a:t>
            </a:r>
            <a:r>
              <a:rPr lang="en-ZA" b="0" i="1" dirty="0" smtClean="0">
                <a:solidFill>
                  <a:srgbClr val="004821"/>
                </a:solidFill>
              </a:rPr>
              <a:t>; “And He humbled you, and let you suffer hunger, and fed you with manna which you did not know nor did your fathers know, to make you know that man does not live by bread alone, but by every Word that comes from the mouth of </a:t>
            </a:r>
            <a:r>
              <a:rPr lang="he-IL" b="0" i="1" dirty="0" smtClean="0">
                <a:solidFill>
                  <a:srgbClr val="004821"/>
                </a:solidFill>
              </a:rPr>
              <a:t>יהוה</a:t>
            </a:r>
            <a:r>
              <a:rPr lang="en-ZA" b="0" i="1" dirty="0" smtClean="0">
                <a:solidFill>
                  <a:srgbClr val="004821"/>
                </a:solidFill>
              </a:rPr>
              <a:t>. </a:t>
            </a:r>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ROCK</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nSpc>
                <a:spcPts val="2100"/>
              </a:lnSpc>
            </a:pPr>
            <a:r>
              <a:rPr lang="en-ZA" sz="9600" b="0" i="1" dirty="0" smtClean="0">
                <a:solidFill>
                  <a:srgbClr val="004821"/>
                </a:solidFill>
              </a:rPr>
              <a:t>And all the congregation of the children of </a:t>
            </a:r>
            <a:r>
              <a:rPr lang="en-ZA" sz="9600" b="0" i="1" dirty="0" err="1" smtClean="0">
                <a:solidFill>
                  <a:srgbClr val="004821"/>
                </a:solidFill>
              </a:rPr>
              <a:t>Yisra’ĕl</a:t>
            </a:r>
            <a:r>
              <a:rPr lang="en-ZA" sz="9600" b="0" i="1" dirty="0" smtClean="0">
                <a:solidFill>
                  <a:srgbClr val="004821"/>
                </a:solidFill>
              </a:rPr>
              <a:t> set out on their journey .. </a:t>
            </a:r>
            <a:r>
              <a:rPr lang="he-IL" sz="9600" b="0" i="1" dirty="0" smtClean="0">
                <a:solidFill>
                  <a:srgbClr val="004821"/>
                </a:solidFill>
              </a:rPr>
              <a:t>יהוה</a:t>
            </a:r>
            <a:r>
              <a:rPr lang="en-ZA" sz="9600" b="0" i="1" dirty="0" smtClean="0">
                <a:solidFill>
                  <a:srgbClr val="004821"/>
                </a:solidFill>
              </a:rPr>
              <a:t>, and camped in </a:t>
            </a:r>
            <a:r>
              <a:rPr lang="en-ZA" sz="9600" b="0" i="1" dirty="0" err="1" smtClean="0">
                <a:solidFill>
                  <a:srgbClr val="004821"/>
                </a:solidFill>
              </a:rPr>
              <a:t>Rephiḏim</a:t>
            </a:r>
            <a:r>
              <a:rPr lang="en-ZA" sz="9600" b="0" i="1" dirty="0" smtClean="0">
                <a:solidFill>
                  <a:srgbClr val="004821"/>
                </a:solidFill>
              </a:rPr>
              <a:t>. And there was no water for the people to drink. Therefore the people strove with </a:t>
            </a:r>
            <a:r>
              <a:rPr lang="en-ZA" sz="9600" b="0" i="1" dirty="0" err="1" smtClean="0">
                <a:solidFill>
                  <a:srgbClr val="004821"/>
                </a:solidFill>
              </a:rPr>
              <a:t>Mosheh</a:t>
            </a:r>
            <a:r>
              <a:rPr lang="en-ZA" sz="9600" b="0" i="1" dirty="0" smtClean="0">
                <a:solidFill>
                  <a:srgbClr val="004821"/>
                </a:solidFill>
              </a:rPr>
              <a:t>, and said, “Give us water to drink.” . And the people thirsted there for water, and the people grumbled against </a:t>
            </a:r>
            <a:r>
              <a:rPr lang="en-ZA" sz="9600" b="0" i="1" dirty="0" err="1" smtClean="0">
                <a:solidFill>
                  <a:srgbClr val="004821"/>
                </a:solidFill>
              </a:rPr>
              <a:t>Mosheh</a:t>
            </a:r>
            <a:r>
              <a:rPr lang="en-ZA" sz="9600" b="0" i="1" dirty="0" smtClean="0">
                <a:solidFill>
                  <a:srgbClr val="004821"/>
                </a:solidFill>
              </a:rPr>
              <a:t>, and said, “Why did you bring us out of </a:t>
            </a:r>
            <a:r>
              <a:rPr lang="en-ZA" sz="9600" b="0" i="1" dirty="0" err="1" smtClean="0">
                <a:solidFill>
                  <a:srgbClr val="004821"/>
                </a:solidFill>
              </a:rPr>
              <a:t>Mitsrayim</a:t>
            </a:r>
            <a:r>
              <a:rPr lang="en-ZA" sz="9600" b="0" i="1" dirty="0" smtClean="0">
                <a:solidFill>
                  <a:srgbClr val="004821"/>
                </a:solidFill>
              </a:rPr>
              <a:t>, to kill us and our children and our livestock with thirst?” .. And </a:t>
            </a:r>
            <a:r>
              <a:rPr lang="he-IL" sz="9600" b="0" i="1" dirty="0" smtClean="0">
                <a:solidFill>
                  <a:srgbClr val="004821"/>
                </a:solidFill>
              </a:rPr>
              <a:t>יהוה</a:t>
            </a:r>
            <a:r>
              <a:rPr lang="en-ZA" sz="9600" b="0" i="1" dirty="0" smtClean="0">
                <a:solidFill>
                  <a:srgbClr val="004821"/>
                </a:solidFill>
              </a:rPr>
              <a:t> said to </a:t>
            </a:r>
            <a:r>
              <a:rPr lang="en-ZA" sz="9600" b="0" i="1" dirty="0" err="1" smtClean="0">
                <a:solidFill>
                  <a:srgbClr val="004821"/>
                </a:solidFill>
              </a:rPr>
              <a:t>Mosheh</a:t>
            </a:r>
            <a:r>
              <a:rPr lang="en-ZA" sz="9600" b="0" i="1" dirty="0" smtClean="0">
                <a:solidFill>
                  <a:srgbClr val="004821"/>
                </a:solidFill>
              </a:rPr>
              <a:t>, “Pass over before the people, and take with you some of the elders of </a:t>
            </a:r>
            <a:r>
              <a:rPr lang="en-ZA" sz="9600" b="0" i="1" dirty="0" err="1" smtClean="0">
                <a:solidFill>
                  <a:srgbClr val="004821"/>
                </a:solidFill>
              </a:rPr>
              <a:t>Yisra’ĕl</a:t>
            </a:r>
            <a:r>
              <a:rPr lang="en-ZA" sz="9600" b="0" i="1" dirty="0" smtClean="0">
                <a:solidFill>
                  <a:srgbClr val="004821"/>
                </a:solidFill>
              </a:rPr>
              <a:t>. And take in your hand your rod with which you smote the river, and go. “See, I am standing before you there on the rock in </a:t>
            </a:r>
            <a:r>
              <a:rPr lang="en-ZA" sz="9600" b="0" i="1" dirty="0" err="1" smtClean="0">
                <a:solidFill>
                  <a:srgbClr val="004821"/>
                </a:solidFill>
              </a:rPr>
              <a:t>Ḥorĕb</a:t>
            </a:r>
            <a:r>
              <a:rPr lang="en-ZA" sz="9600" b="0" i="1" dirty="0" smtClean="0">
                <a:solidFill>
                  <a:srgbClr val="004821"/>
                </a:solidFill>
              </a:rPr>
              <a:t>̱. And you shall smite the rock, and water shall come out of it, and the people shall drink.” And </a:t>
            </a:r>
            <a:r>
              <a:rPr lang="en-ZA" sz="9600" b="0" i="1" dirty="0" err="1" smtClean="0">
                <a:solidFill>
                  <a:srgbClr val="004821"/>
                </a:solidFill>
              </a:rPr>
              <a:t>Mosheh</a:t>
            </a:r>
            <a:r>
              <a:rPr lang="en-ZA" sz="9600" b="0" i="1" dirty="0" smtClean="0">
                <a:solidFill>
                  <a:srgbClr val="004821"/>
                </a:solidFill>
              </a:rPr>
              <a:t> did so before the eyes of the elders of </a:t>
            </a:r>
            <a:r>
              <a:rPr lang="en-ZA" sz="9600" b="0" i="1" dirty="0" err="1" smtClean="0">
                <a:solidFill>
                  <a:srgbClr val="004821"/>
                </a:solidFill>
              </a:rPr>
              <a:t>Yisra’ĕl</a:t>
            </a:r>
            <a:r>
              <a:rPr lang="en-ZA" sz="9600" b="0" i="1" dirty="0" smtClean="0">
                <a:solidFill>
                  <a:srgbClr val="004821"/>
                </a:solidFill>
              </a:rPr>
              <a:t>. ..</a:t>
            </a:r>
            <a:r>
              <a:rPr lang="en-US" sz="9600" i="1" dirty="0" smtClean="0">
                <a:solidFill>
                  <a:srgbClr val="004821"/>
                </a:solidFill>
              </a:rPr>
              <a:t>(Exodus 17:1-7)</a:t>
            </a:r>
          </a:p>
          <a:p>
            <a:pPr algn="just">
              <a:lnSpc>
                <a:spcPts val="2100"/>
              </a:lnSpc>
            </a:pPr>
            <a:r>
              <a:rPr lang="en-ZA" sz="9600" b="0" i="1" dirty="0" smtClean="0">
                <a:solidFill>
                  <a:srgbClr val="004821"/>
                </a:solidFill>
              </a:rPr>
              <a:t>and all drank the same spiritual drink. For they drank of that spiritual Rock that followed, and the Rock was Messiah. </a:t>
            </a:r>
            <a:r>
              <a:rPr lang="en-ZA" sz="9600" i="1" dirty="0" smtClean="0">
                <a:solidFill>
                  <a:srgbClr val="004821"/>
                </a:solidFill>
              </a:rPr>
              <a:t>(1 Corinthians 10:4).</a:t>
            </a:r>
            <a:r>
              <a:rPr lang="en-ZA" sz="9600" b="0" i="1" dirty="0" smtClean="0">
                <a:solidFill>
                  <a:srgbClr val="004821"/>
                </a:solidFill>
              </a:rPr>
              <a:t> </a:t>
            </a:r>
            <a:r>
              <a:rPr lang="en-ZA" sz="9600" b="0" dirty="0" smtClean="0"/>
              <a:t>The apostle Paul reveals the clear symbolic [</a:t>
            </a:r>
            <a:r>
              <a:rPr lang="en-ZA" sz="9600" b="0" i="1" dirty="0" smtClean="0"/>
              <a:t>typical</a:t>
            </a:r>
            <a:r>
              <a:rPr lang="en-ZA" sz="9600" b="0" dirty="0" smtClean="0"/>
              <a:t>] character of the transaction that occurred at </a:t>
            </a:r>
            <a:r>
              <a:rPr lang="en-ZA" sz="9600" b="0" dirty="0" err="1" smtClean="0"/>
              <a:t>Rephidim</a:t>
            </a:r>
            <a:r>
              <a:rPr lang="en-ZA" sz="9600" b="0" dirty="0" smtClean="0"/>
              <a:t>. It speaks of the One Who followed the Children of Israel in the wilderness, supplying all their wants and needs.</a:t>
            </a:r>
            <a:endParaRPr lang="en-ZA" sz="9600" b="0"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יהוה</a:t>
            </a:r>
            <a:r>
              <a:rPr lang="he-IL" dirty="0" smtClean="0"/>
              <a:t> </a:t>
            </a:r>
            <a:r>
              <a:rPr lang="en-ZA" dirty="0" smtClean="0"/>
              <a:t> PERFECT PLAN</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sz="9600" b="0" dirty="0" smtClean="0"/>
              <a:t>Was </a:t>
            </a:r>
            <a:r>
              <a:rPr lang="he-IL" sz="9600" b="0" dirty="0" smtClean="0"/>
              <a:t>יהוה </a:t>
            </a:r>
            <a:r>
              <a:rPr lang="en-ZA" sz="9600" b="0" dirty="0" smtClean="0"/>
              <a:t> perfect plan to enter the desert? NO. It was the plan of Yah for the Sons of Israel to repent of their idolatry before the Exodus even began?</a:t>
            </a:r>
          </a:p>
          <a:p>
            <a:pPr>
              <a:lnSpc>
                <a:spcPts val="2200"/>
              </a:lnSpc>
            </a:pPr>
            <a:r>
              <a:rPr lang="en-ZA" sz="9600" b="0" i="1" dirty="0" smtClean="0">
                <a:solidFill>
                  <a:srgbClr val="004821"/>
                </a:solidFill>
              </a:rPr>
              <a:t>“And you shall say to them, ‘Thus said the Master </a:t>
            </a:r>
            <a:r>
              <a:rPr lang="he-IL" sz="9600" b="0" i="1" dirty="0" smtClean="0">
                <a:solidFill>
                  <a:srgbClr val="004821"/>
                </a:solidFill>
              </a:rPr>
              <a:t>יהוה</a:t>
            </a:r>
            <a:r>
              <a:rPr lang="en-ZA" sz="9600" b="0" i="1" dirty="0" smtClean="0">
                <a:solidFill>
                  <a:srgbClr val="004821"/>
                </a:solidFill>
              </a:rPr>
              <a:t>.. “On that day I lifted My hand in an oath to them, to bring them out of the land of </a:t>
            </a:r>
            <a:r>
              <a:rPr lang="en-ZA" sz="9600" b="0" i="1" dirty="0" err="1" smtClean="0">
                <a:solidFill>
                  <a:srgbClr val="004821"/>
                </a:solidFill>
              </a:rPr>
              <a:t>Mitsrayim</a:t>
            </a:r>
            <a:r>
              <a:rPr lang="en-ZA" sz="9600" b="0" i="1" dirty="0" smtClean="0">
                <a:solidFill>
                  <a:srgbClr val="004821"/>
                </a:solidFill>
              </a:rPr>
              <a:t> into a land that I had searched out for them, flowing with milk and honey, the splendour of all lands. “And I said to them, ‘Each one of you, throw away the abominations which are before his eyes, and do not defile yourselves with the idols of </a:t>
            </a:r>
            <a:r>
              <a:rPr lang="en-ZA" sz="9600" b="0" i="1" dirty="0" err="1" smtClean="0">
                <a:solidFill>
                  <a:srgbClr val="004821"/>
                </a:solidFill>
              </a:rPr>
              <a:t>Mitsrayim</a:t>
            </a:r>
            <a:r>
              <a:rPr lang="en-ZA" sz="9600" b="0" i="1" dirty="0" smtClean="0">
                <a:solidFill>
                  <a:srgbClr val="004821"/>
                </a:solidFill>
              </a:rPr>
              <a:t>! I am </a:t>
            </a:r>
            <a:r>
              <a:rPr lang="he-IL" sz="9600" b="0" i="1" dirty="0" smtClean="0">
                <a:solidFill>
                  <a:srgbClr val="004821"/>
                </a:solidFill>
              </a:rPr>
              <a:t>יהוה</a:t>
            </a:r>
            <a:r>
              <a:rPr lang="en-ZA" sz="9600" b="0" i="1" dirty="0" smtClean="0">
                <a:solidFill>
                  <a:srgbClr val="004821"/>
                </a:solidFill>
              </a:rPr>
              <a:t> your Elohim.’ “But they rebelled against Me, and would not obey Me. ... So I resolved to pour out My wrath on them to complete My displeasure against them in the midst of the land of </a:t>
            </a:r>
            <a:r>
              <a:rPr lang="en-ZA" sz="9600" b="0" i="1" dirty="0" err="1" smtClean="0">
                <a:solidFill>
                  <a:srgbClr val="004821"/>
                </a:solidFill>
              </a:rPr>
              <a:t>Mitsrayim</a:t>
            </a:r>
            <a:r>
              <a:rPr lang="en-ZA" sz="9600" b="0" i="1" dirty="0" smtClean="0">
                <a:solidFill>
                  <a:srgbClr val="004821"/>
                </a:solidFill>
              </a:rPr>
              <a:t>. “But I acted for My Name’s sake, that it should not be profaned before the eyes of the gentiles among whom they were – before whose eyes I had made Myself known to them, to bring them out of the land of </a:t>
            </a:r>
            <a:r>
              <a:rPr lang="en-ZA" sz="9600" b="0" i="1" dirty="0" err="1" smtClean="0">
                <a:solidFill>
                  <a:srgbClr val="004821"/>
                </a:solidFill>
              </a:rPr>
              <a:t>Mitsrayim</a:t>
            </a:r>
            <a:r>
              <a:rPr lang="en-ZA" sz="9600" b="0" i="1" dirty="0" smtClean="0">
                <a:solidFill>
                  <a:srgbClr val="004821"/>
                </a:solidFill>
              </a:rPr>
              <a:t>. “So I took them out of the land of </a:t>
            </a:r>
            <a:r>
              <a:rPr lang="en-ZA" sz="9600" b="0" i="1" dirty="0" err="1" smtClean="0">
                <a:solidFill>
                  <a:srgbClr val="004821"/>
                </a:solidFill>
              </a:rPr>
              <a:t>Mitsrayim</a:t>
            </a:r>
            <a:r>
              <a:rPr lang="en-ZA" sz="9600" b="0" i="1" dirty="0" smtClean="0">
                <a:solidFill>
                  <a:srgbClr val="004821"/>
                </a:solidFill>
              </a:rPr>
              <a:t>, and I brought them into the wilderness. </a:t>
            </a:r>
            <a:r>
              <a:rPr lang="en-ZA" sz="9600" i="1" dirty="0" smtClean="0">
                <a:solidFill>
                  <a:srgbClr val="004821"/>
                </a:solidFill>
              </a:rPr>
              <a:t>(Ezekiel 20:5-10)</a:t>
            </a:r>
          </a:p>
          <a:p>
            <a:pPr>
              <a:lnSpc>
                <a:spcPts val="2200"/>
              </a:lnSpc>
            </a:pPr>
            <a:endParaRPr lang="en-US" i="1" dirty="0" smtClean="0">
              <a:solidFill>
                <a:srgbClr val="004821"/>
              </a:solidFill>
            </a:endParaRPr>
          </a:p>
          <a:p>
            <a:pPr>
              <a:lnSpc>
                <a:spcPts val="2200"/>
              </a:lnSpc>
            </a:pP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AMELEK</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nSpc>
                <a:spcPts val="2100"/>
              </a:lnSpc>
            </a:pPr>
            <a:r>
              <a:rPr lang="en-ZA" sz="9600" b="0" i="1" dirty="0" smtClean="0">
                <a:solidFill>
                  <a:srgbClr val="004821"/>
                </a:solidFill>
              </a:rPr>
              <a:t>And </a:t>
            </a:r>
            <a:r>
              <a:rPr lang="en-ZA" sz="9600" b="0" i="1" dirty="0" err="1" smtClean="0">
                <a:solidFill>
                  <a:srgbClr val="004821"/>
                </a:solidFill>
              </a:rPr>
              <a:t>Amalĕq</a:t>
            </a:r>
            <a:r>
              <a:rPr lang="en-ZA" sz="9600" b="0" i="1" dirty="0" smtClean="0">
                <a:solidFill>
                  <a:srgbClr val="004821"/>
                </a:solidFill>
              </a:rPr>
              <a:t> came and fought with </a:t>
            </a:r>
            <a:r>
              <a:rPr lang="en-ZA" sz="9600" b="0" i="1" dirty="0" err="1" smtClean="0">
                <a:solidFill>
                  <a:srgbClr val="004821"/>
                </a:solidFill>
              </a:rPr>
              <a:t>Yisra’ĕl</a:t>
            </a:r>
            <a:r>
              <a:rPr lang="en-ZA" sz="9600" b="0" i="1" dirty="0" smtClean="0">
                <a:solidFill>
                  <a:srgbClr val="004821"/>
                </a:solidFill>
              </a:rPr>
              <a:t> in </a:t>
            </a:r>
            <a:r>
              <a:rPr lang="en-ZA" sz="9600" b="0" i="1" dirty="0" err="1" smtClean="0">
                <a:solidFill>
                  <a:srgbClr val="004821"/>
                </a:solidFill>
              </a:rPr>
              <a:t>Rephiḏim</a:t>
            </a:r>
            <a:r>
              <a:rPr lang="en-ZA" sz="9600" b="0" i="1" dirty="0" smtClean="0">
                <a:solidFill>
                  <a:srgbClr val="004821"/>
                </a:solidFill>
              </a:rPr>
              <a:t>. .. And </a:t>
            </a:r>
            <a:r>
              <a:rPr lang="en-ZA" sz="9600" b="0" i="1" dirty="0" err="1" smtClean="0">
                <a:solidFill>
                  <a:srgbClr val="004821"/>
                </a:solidFill>
              </a:rPr>
              <a:t>Mosheh</a:t>
            </a:r>
            <a:r>
              <a:rPr lang="en-ZA" sz="9600" b="0" i="1" dirty="0" smtClean="0">
                <a:solidFill>
                  <a:srgbClr val="004821"/>
                </a:solidFill>
              </a:rPr>
              <a:t>, </a:t>
            </a:r>
            <a:r>
              <a:rPr lang="en-ZA" sz="9600" b="0" i="1" dirty="0" err="1" smtClean="0">
                <a:solidFill>
                  <a:srgbClr val="004821"/>
                </a:solidFill>
              </a:rPr>
              <a:t>Aharon</a:t>
            </a:r>
            <a:r>
              <a:rPr lang="en-ZA" sz="9600" b="0" i="1" dirty="0" smtClean="0">
                <a:solidFill>
                  <a:srgbClr val="004821"/>
                </a:solidFill>
              </a:rPr>
              <a:t>, and </a:t>
            </a:r>
            <a:r>
              <a:rPr lang="en-ZA" sz="9600" b="0" i="1" dirty="0" err="1" smtClean="0">
                <a:solidFill>
                  <a:srgbClr val="004821"/>
                </a:solidFill>
              </a:rPr>
              <a:t>Ḥur</a:t>
            </a:r>
            <a:r>
              <a:rPr lang="en-ZA" sz="9600" b="0" i="1" dirty="0" smtClean="0">
                <a:solidFill>
                  <a:srgbClr val="004821"/>
                </a:solidFill>
              </a:rPr>
              <a:t> went up to the top of the hill. And it came to be, when </a:t>
            </a:r>
            <a:r>
              <a:rPr lang="en-ZA" sz="9600" b="0" i="1" dirty="0" err="1" smtClean="0">
                <a:solidFill>
                  <a:srgbClr val="004821"/>
                </a:solidFill>
              </a:rPr>
              <a:t>Mosheh</a:t>
            </a:r>
            <a:r>
              <a:rPr lang="en-ZA" sz="9600" b="0" i="1" dirty="0" smtClean="0">
                <a:solidFill>
                  <a:srgbClr val="004821"/>
                </a:solidFill>
              </a:rPr>
              <a:t> held up his hand, that </a:t>
            </a:r>
            <a:r>
              <a:rPr lang="en-ZA" sz="9600" b="0" i="1" dirty="0" err="1" smtClean="0">
                <a:solidFill>
                  <a:srgbClr val="004821"/>
                </a:solidFill>
              </a:rPr>
              <a:t>Yisra’ĕl</a:t>
            </a:r>
            <a:r>
              <a:rPr lang="en-ZA" sz="9600" b="0" i="1" dirty="0" smtClean="0">
                <a:solidFill>
                  <a:srgbClr val="004821"/>
                </a:solidFill>
              </a:rPr>
              <a:t> prevailed. And when he let down his hand, </a:t>
            </a:r>
            <a:r>
              <a:rPr lang="en-ZA" sz="9600" b="0" i="1" dirty="0" err="1" smtClean="0">
                <a:solidFill>
                  <a:srgbClr val="004821"/>
                </a:solidFill>
              </a:rPr>
              <a:t>Amalĕq</a:t>
            </a:r>
            <a:r>
              <a:rPr lang="en-ZA" sz="9600" b="0" i="1" dirty="0" smtClean="0">
                <a:solidFill>
                  <a:srgbClr val="004821"/>
                </a:solidFill>
              </a:rPr>
              <a:t> prevailed. But </a:t>
            </a:r>
            <a:r>
              <a:rPr lang="en-ZA" sz="9600" b="0" i="1" dirty="0" err="1" smtClean="0">
                <a:solidFill>
                  <a:srgbClr val="004821"/>
                </a:solidFill>
              </a:rPr>
              <a:t>Mosheh’s</a:t>
            </a:r>
            <a:r>
              <a:rPr lang="en-ZA" sz="9600" b="0" i="1" dirty="0" smtClean="0">
                <a:solidFill>
                  <a:srgbClr val="004821"/>
                </a:solidFill>
              </a:rPr>
              <a:t> hands were heavy, so they took a stone and put it under him, and he sat on it. And </a:t>
            </a:r>
            <a:r>
              <a:rPr lang="en-ZA" sz="9600" b="0" i="1" dirty="0" err="1" smtClean="0">
                <a:solidFill>
                  <a:srgbClr val="004821"/>
                </a:solidFill>
              </a:rPr>
              <a:t>Aharon</a:t>
            </a:r>
            <a:r>
              <a:rPr lang="en-ZA" sz="9600" b="0" i="1" dirty="0" smtClean="0">
                <a:solidFill>
                  <a:srgbClr val="004821"/>
                </a:solidFill>
              </a:rPr>
              <a:t> and </a:t>
            </a:r>
            <a:r>
              <a:rPr lang="en-ZA" sz="9600" b="0" i="1" dirty="0" err="1" smtClean="0">
                <a:solidFill>
                  <a:srgbClr val="004821"/>
                </a:solidFill>
              </a:rPr>
              <a:t>Ḥur</a:t>
            </a:r>
            <a:r>
              <a:rPr lang="en-ZA" sz="9600" b="0" i="1" dirty="0" smtClean="0">
                <a:solidFill>
                  <a:srgbClr val="004821"/>
                </a:solidFill>
              </a:rPr>
              <a:t> supported his hands, one on one side, and the other on the other side. And his hands were steady until the going down of the sun. </a:t>
            </a:r>
            <a:r>
              <a:rPr lang="en-ZA" sz="9600" i="1" dirty="0" smtClean="0">
                <a:solidFill>
                  <a:srgbClr val="004821"/>
                </a:solidFill>
              </a:rPr>
              <a:t>(Exodus 17:8-12)</a:t>
            </a:r>
          </a:p>
          <a:p>
            <a:pPr algn="just">
              <a:lnSpc>
                <a:spcPts val="2100"/>
              </a:lnSpc>
            </a:pPr>
            <a:r>
              <a:rPr lang="en-ZA" sz="9600" b="0" dirty="0" smtClean="0"/>
              <a:t>Amalek was related to Edom. He attacked from ambush the stragglers and weaker Israelites of the delivered multitude who had fallen behind in the march. He did not confront or engage Israel from the front, head-on. Instead, his forces operated much as terrorists do today, by attacking the innocent, weaker and generally helpless of a population. Saul was commanded to destroy Agog the </a:t>
            </a:r>
            <a:r>
              <a:rPr lang="en-ZA" sz="9600" b="0" dirty="0" err="1" smtClean="0"/>
              <a:t>Amalekite</a:t>
            </a:r>
            <a:r>
              <a:rPr lang="en-ZA" sz="9600" b="0" dirty="0" smtClean="0"/>
              <a:t> but failed to follow through in his assigned mission, so </a:t>
            </a:r>
            <a:r>
              <a:rPr lang="en-ZA" sz="9600" b="0" dirty="0" err="1" smtClean="0"/>
              <a:t>Amalek</a:t>
            </a:r>
            <a:r>
              <a:rPr lang="en-ZA" sz="9600" b="0" dirty="0" smtClean="0"/>
              <a:t> lived on through his descendents, one of whom was Haman, the "enemy of the Jews." In these last days, terrorist groups such as Hamas and </a:t>
            </a:r>
            <a:r>
              <a:rPr lang="en-ZA" sz="9600" b="0" dirty="0" err="1" smtClean="0"/>
              <a:t>Hezebolah</a:t>
            </a:r>
            <a:r>
              <a:rPr lang="en-ZA" sz="9600" b="0" dirty="0" smtClean="0"/>
              <a:t> are proliferating, and they conspire to kill Jews and destroy Israel. </a:t>
            </a: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392"/>
            <a:ext cx="9144000" cy="6858000"/>
          </a:xfrm>
        </p:spPr>
        <p:txBody>
          <a:bodyPr>
            <a:noAutofit/>
          </a:bodyPr>
          <a:lstStyle/>
          <a:p>
            <a:pPr>
              <a:lnSpc>
                <a:spcPts val="2100"/>
              </a:lnSpc>
            </a:pPr>
            <a:r>
              <a:rPr lang="en-ZA" b="0" i="1" dirty="0" smtClean="0">
                <a:solidFill>
                  <a:srgbClr val="004821"/>
                </a:solidFill>
              </a:rPr>
              <a:t>“And I shall bring you out from the peoples and gather you out of the lands where you are scattered, with a mighty hand, and with an outstretched arm, and with wrath poured out. “And I shall bring you into the wilderness of the peoples, and shall enter into judgment with you face to face there. ..“And I shall make you pass under the rod, and shall bring you into the bond of the covenant, and purge the rebels from among you, and those who transgress against Me. .. they shall not come into the land of </a:t>
            </a:r>
            <a:r>
              <a:rPr lang="en-ZA" b="0" i="1" dirty="0" err="1" smtClean="0">
                <a:solidFill>
                  <a:srgbClr val="004821"/>
                </a:solidFill>
              </a:rPr>
              <a:t>Yisra’ĕl</a:t>
            </a:r>
            <a:r>
              <a:rPr lang="en-ZA" b="0" i="1" dirty="0" smtClean="0">
                <a:solidFill>
                  <a:srgbClr val="004821"/>
                </a:solidFill>
              </a:rPr>
              <a:t>. And you shall know that I am </a:t>
            </a:r>
            <a:r>
              <a:rPr lang="he-IL" b="0" i="1" dirty="0" smtClean="0">
                <a:solidFill>
                  <a:srgbClr val="004821"/>
                </a:solidFill>
              </a:rPr>
              <a:t>יהוה</a:t>
            </a:r>
            <a:r>
              <a:rPr lang="en-ZA" b="0" i="1" dirty="0" smtClean="0">
                <a:solidFill>
                  <a:srgbClr val="004821"/>
                </a:solidFill>
              </a:rPr>
              <a:t>. “As for you, O house of </a:t>
            </a:r>
            <a:r>
              <a:rPr lang="en-ZA" b="0" i="1" dirty="0" err="1" smtClean="0">
                <a:solidFill>
                  <a:srgbClr val="004821"/>
                </a:solidFill>
              </a:rPr>
              <a:t>Yisra’ĕl</a:t>
            </a:r>
            <a:r>
              <a:rPr lang="en-ZA" b="0" i="1" dirty="0" smtClean="0">
                <a:solidFill>
                  <a:srgbClr val="004821"/>
                </a:solidFill>
              </a:rPr>
              <a:t>,” thus said the Master </a:t>
            </a:r>
            <a:r>
              <a:rPr lang="he-IL" b="0" i="1" dirty="0" smtClean="0">
                <a:solidFill>
                  <a:srgbClr val="004821"/>
                </a:solidFill>
              </a:rPr>
              <a:t>יהוה</a:t>
            </a:r>
            <a:r>
              <a:rPr lang="en-ZA" b="0" i="1" dirty="0" smtClean="0">
                <a:solidFill>
                  <a:srgbClr val="004821"/>
                </a:solidFill>
              </a:rPr>
              <a:t>, “Go, serve each of you his idols, and afterwards, if you are not listening to Me. But do not profane My set-apart Name any more with your gifts and your idols. “For on My set-apart mountain, on the mountain height of </a:t>
            </a:r>
            <a:r>
              <a:rPr lang="en-ZA" b="0" i="1" dirty="0" err="1" smtClean="0">
                <a:solidFill>
                  <a:srgbClr val="004821"/>
                </a:solidFill>
              </a:rPr>
              <a:t>Yisra’ĕl</a:t>
            </a:r>
            <a:r>
              <a:rPr lang="en-ZA" b="0" i="1" dirty="0" smtClean="0">
                <a:solidFill>
                  <a:srgbClr val="004821"/>
                </a:solidFill>
              </a:rPr>
              <a:t>,” declares the Master </a:t>
            </a:r>
            <a:r>
              <a:rPr lang="he-IL" b="0" i="1" dirty="0" smtClean="0">
                <a:solidFill>
                  <a:srgbClr val="004821"/>
                </a:solidFill>
              </a:rPr>
              <a:t>יהוה</a:t>
            </a:r>
            <a:r>
              <a:rPr lang="en-ZA" b="0" i="1" dirty="0" smtClean="0">
                <a:solidFill>
                  <a:srgbClr val="004821"/>
                </a:solidFill>
              </a:rPr>
              <a:t>, “there all the house of </a:t>
            </a:r>
            <a:r>
              <a:rPr lang="en-ZA" b="0" i="1" dirty="0" err="1" smtClean="0">
                <a:solidFill>
                  <a:srgbClr val="004821"/>
                </a:solidFill>
              </a:rPr>
              <a:t>Yisra’ĕl</a:t>
            </a:r>
            <a:r>
              <a:rPr lang="en-ZA" b="0" i="1" dirty="0" smtClean="0">
                <a:solidFill>
                  <a:srgbClr val="004821"/>
                </a:solidFill>
              </a:rPr>
              <a:t>, all of them in the land, shall serve Me. There I shall accept them, and there I shall require your offerings and the first-fruits of your offerings, together with all your set-apart gifts. “As a sweet fragrance I shall accept you when I bring you out from the peoples. And I shall gather you out of the lands where you have been scattered. And I shall be set-apart in you before the gentiles. “And you shall know that I am </a:t>
            </a:r>
            <a:r>
              <a:rPr lang="he-IL" b="0" i="1" dirty="0" smtClean="0">
                <a:solidFill>
                  <a:srgbClr val="004821"/>
                </a:solidFill>
              </a:rPr>
              <a:t>יהוה</a:t>
            </a:r>
            <a:r>
              <a:rPr lang="en-ZA" b="0" i="1" dirty="0" smtClean="0">
                <a:solidFill>
                  <a:srgbClr val="004821"/>
                </a:solidFill>
              </a:rPr>
              <a:t>, when I bring you into the land of </a:t>
            </a:r>
            <a:r>
              <a:rPr lang="en-ZA" b="0" i="1" dirty="0" err="1" smtClean="0">
                <a:solidFill>
                  <a:srgbClr val="004821"/>
                </a:solidFill>
              </a:rPr>
              <a:t>Yisra’ĕl</a:t>
            </a:r>
            <a:r>
              <a:rPr lang="en-ZA" b="0" i="1" dirty="0" smtClean="0">
                <a:solidFill>
                  <a:srgbClr val="004821"/>
                </a:solidFill>
              </a:rPr>
              <a:t>, into the land for which I lifted My hand in an oath to give to your fathers. “And there you shall remember your ways and all your deeds with which you were defiled. ... “And you shall know that I am </a:t>
            </a:r>
            <a:r>
              <a:rPr lang="he-IL" b="0" i="1" dirty="0" smtClean="0">
                <a:solidFill>
                  <a:srgbClr val="004821"/>
                </a:solidFill>
              </a:rPr>
              <a:t>יהוה</a:t>
            </a:r>
            <a:r>
              <a:rPr lang="en-ZA" b="0" i="1" dirty="0" smtClean="0">
                <a:solidFill>
                  <a:srgbClr val="004821"/>
                </a:solidFill>
              </a:rPr>
              <a:t>, when I have dealt with you for My Name’s sake, not according to your evil ways nor according to your corrupt deeds, O house of </a:t>
            </a:r>
            <a:r>
              <a:rPr lang="en-ZA" b="0" i="1" dirty="0" err="1" smtClean="0">
                <a:solidFill>
                  <a:srgbClr val="004821"/>
                </a:solidFill>
              </a:rPr>
              <a:t>Yisra’ĕl</a:t>
            </a:r>
            <a:r>
              <a:rPr lang="en-ZA" b="0" i="1" dirty="0" smtClean="0">
                <a:solidFill>
                  <a:srgbClr val="004821"/>
                </a:solidFill>
              </a:rPr>
              <a:t>,” declares the Master </a:t>
            </a:r>
            <a:r>
              <a:rPr lang="he-IL" b="0" i="1" dirty="0" smtClean="0">
                <a:solidFill>
                  <a:srgbClr val="004821"/>
                </a:solidFill>
              </a:rPr>
              <a:t>יהוה</a:t>
            </a:r>
            <a:r>
              <a:rPr lang="en-US" b="0" i="1" dirty="0" smtClean="0">
                <a:solidFill>
                  <a:srgbClr val="004821"/>
                </a:solidFill>
              </a:rPr>
              <a:t>.’ ”  </a:t>
            </a:r>
            <a:r>
              <a:rPr lang="en-US" i="1" dirty="0" smtClean="0">
                <a:solidFill>
                  <a:srgbClr val="004821"/>
                </a:solidFill>
              </a:rPr>
              <a:t>(Ezekiel 20:34-44)</a:t>
            </a:r>
          </a:p>
          <a:p>
            <a:pPr>
              <a:lnSpc>
                <a:spcPts val="2100"/>
              </a:lnSpc>
            </a:pPr>
            <a:endParaRPr lang="en-US" i="1" dirty="0" smtClean="0">
              <a:solidFill>
                <a:srgbClr val="004821"/>
              </a:solidFill>
            </a:endParaRPr>
          </a:p>
          <a:p>
            <a:pPr>
              <a:lnSpc>
                <a:spcPts val="2100"/>
              </a:lnSpc>
            </a:pPr>
            <a:endParaRPr lang="en-ZA" i="1" dirty="0" smtClean="0">
              <a:solidFill>
                <a:srgbClr val="004821"/>
              </a:solidFill>
            </a:endParaRPr>
          </a:p>
        </p:txBody>
      </p:sp>
      <p:sp>
        <p:nvSpPr>
          <p:cNvPr id="2" name="Title 1"/>
          <p:cNvSpPr>
            <a:spLocks noGrp="1"/>
          </p:cNvSpPr>
          <p:nvPr>
            <p:ph type="title"/>
          </p:nvPr>
        </p:nvSpPr>
        <p:spPr>
          <a:xfrm>
            <a:off x="467544" y="980728"/>
            <a:ext cx="8229600" cy="1143000"/>
          </a:xfrm>
        </p:spPr>
        <p:txBody>
          <a:bodyPr>
            <a:noAutofit/>
          </a:bodyPr>
          <a:lstStyle/>
          <a:p>
            <a:r>
              <a:rPr lang="en-ZA" sz="8800" dirty="0" smtClean="0"/>
              <a:t>THE PROMISE</a:t>
            </a:r>
            <a:endParaRPr lang="en-ZA" sz="88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xit" presetSubtype="16" fill="hold" grpId="0" nodeType="withEffect">
                                  <p:stCondLst>
                                    <p:cond delay="0"/>
                                  </p:stCondLst>
                                  <p:childTnLst>
                                    <p:animEffect transition="out" filter="box(in)">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EMANATIONS</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Our biggest question is “Why?” Look at all the struggle in Torah; from an individual basis in </a:t>
            </a:r>
            <a:r>
              <a:rPr lang="en-ZA" b="0" dirty="0" err="1" smtClean="0"/>
              <a:t>B‟reshith</a:t>
            </a:r>
            <a:r>
              <a:rPr lang="en-ZA" b="0" dirty="0" smtClean="0"/>
              <a:t>, from Adam to Cain and </a:t>
            </a:r>
            <a:r>
              <a:rPr lang="en-ZA" b="0" dirty="0" err="1" smtClean="0"/>
              <a:t>Hebel</a:t>
            </a:r>
            <a:r>
              <a:rPr lang="en-ZA" b="0" dirty="0" smtClean="0"/>
              <a:t>, then </a:t>
            </a:r>
            <a:r>
              <a:rPr lang="en-ZA" b="0" dirty="0" err="1" smtClean="0"/>
              <a:t>Noach</a:t>
            </a:r>
            <a:r>
              <a:rPr lang="en-ZA" b="0" dirty="0" smtClean="0"/>
              <a:t>, then </a:t>
            </a:r>
            <a:r>
              <a:rPr lang="en-ZA" b="0" dirty="0" err="1" smtClean="0"/>
              <a:t>Avraham</a:t>
            </a:r>
            <a:r>
              <a:rPr lang="en-ZA" b="0" dirty="0" smtClean="0"/>
              <a:t> to </a:t>
            </a:r>
            <a:r>
              <a:rPr lang="en-ZA" b="0" dirty="0" err="1" smtClean="0"/>
              <a:t>Yitzaq</a:t>
            </a:r>
            <a:r>
              <a:rPr lang="en-ZA" b="0" dirty="0" smtClean="0"/>
              <a:t>, </a:t>
            </a:r>
            <a:r>
              <a:rPr lang="en-ZA" b="0" dirty="0" err="1" smtClean="0"/>
              <a:t>Ya’aqob</a:t>
            </a:r>
            <a:r>
              <a:rPr lang="en-ZA" b="0" dirty="0" smtClean="0"/>
              <a:t> and Esau, </a:t>
            </a:r>
            <a:r>
              <a:rPr lang="en-ZA" b="0" dirty="0" err="1" smtClean="0"/>
              <a:t>Isreal</a:t>
            </a:r>
            <a:r>
              <a:rPr lang="en-ZA" b="0" dirty="0" smtClean="0"/>
              <a:t> and the remainder of Torah and the Prophets. Despite what the church insists, this is the focus of the Brit </a:t>
            </a:r>
            <a:r>
              <a:rPr lang="en-ZA" b="0" dirty="0" err="1" smtClean="0"/>
              <a:t>Chadashah</a:t>
            </a:r>
            <a:r>
              <a:rPr lang="en-ZA" b="0" dirty="0" smtClean="0"/>
              <a:t> as well. First </a:t>
            </a:r>
            <a:r>
              <a:rPr lang="en-ZA" b="0" dirty="0" err="1" smtClean="0"/>
              <a:t>B’nei</a:t>
            </a:r>
            <a:r>
              <a:rPr lang="en-ZA" b="0" dirty="0" smtClean="0"/>
              <a:t> </a:t>
            </a:r>
            <a:r>
              <a:rPr lang="en-ZA" b="0" dirty="0" err="1" smtClean="0"/>
              <a:t>Yisra’el</a:t>
            </a:r>
            <a:r>
              <a:rPr lang="en-ZA" b="0" dirty="0" smtClean="0"/>
              <a:t> finds themselves in bondage, abject slavery in Egypt. Then, just when they are released, they’re driven to certain death, or at least recapture at the shore of the Yam Suf. Even when they are delivered from that mess and their pursuer is destroyed, they begin a 40 year struggle to find and earn their way home. They go from one disaster to another, even after they reach </a:t>
            </a:r>
            <a:r>
              <a:rPr lang="en-ZA" b="0" dirty="0" err="1" smtClean="0"/>
              <a:t>Eretz</a:t>
            </a:r>
            <a:r>
              <a:rPr lang="en-ZA" b="0" dirty="0" smtClean="0"/>
              <a:t> </a:t>
            </a:r>
            <a:r>
              <a:rPr lang="en-ZA" b="0" dirty="0" err="1" smtClean="0"/>
              <a:t>Yisra’el</a:t>
            </a:r>
            <a:r>
              <a:rPr lang="en-ZA" b="0" dirty="0" smtClean="0"/>
              <a:t>. It seems never to end, one struggle after another. For some, it’s over money, it’s addictions, health or peace of mind. </a:t>
            </a:r>
          </a:p>
          <a:p>
            <a:pPr algn="just">
              <a:lnSpc>
                <a:spcPts val="2100"/>
              </a:lnSpc>
            </a:pPr>
            <a:r>
              <a:rPr lang="en-ZA" b="0" dirty="0" smtClean="0"/>
              <a:t>In Hebraic thought, this process is described as </a:t>
            </a:r>
            <a:r>
              <a:rPr lang="en-ZA" b="0" i="1" dirty="0" smtClean="0"/>
              <a:t>“emanations” </a:t>
            </a:r>
            <a:r>
              <a:rPr lang="en-ZA" b="0" dirty="0" smtClean="0"/>
              <a:t>of darkness and light. The darkness, the seeming absence of </a:t>
            </a:r>
            <a:r>
              <a:rPr lang="en-ZA" b="0" dirty="0" err="1" smtClean="0"/>
              <a:t>Elohim’s</a:t>
            </a:r>
            <a:r>
              <a:rPr lang="en-ZA" b="0" dirty="0" smtClean="0"/>
              <a:t> presence is called “</a:t>
            </a:r>
            <a:r>
              <a:rPr lang="en-ZA" b="0" i="1" dirty="0" err="1" smtClean="0"/>
              <a:t>tzimtzum</a:t>
            </a:r>
            <a:r>
              <a:rPr lang="en-ZA" b="0" i="1" dirty="0" smtClean="0"/>
              <a:t>”</a:t>
            </a:r>
            <a:r>
              <a:rPr lang="en-ZA" b="0" dirty="0" smtClean="0"/>
              <a:t>, which is the cloud or veil that obscures heaven. It can be “</a:t>
            </a:r>
            <a:r>
              <a:rPr lang="en-ZA" b="0" i="1" dirty="0" smtClean="0"/>
              <a:t>darkness”</a:t>
            </a:r>
            <a:r>
              <a:rPr lang="en-ZA" b="0" dirty="0" smtClean="0"/>
              <a:t> that is felt, as Scripture describes it. </a:t>
            </a:r>
            <a:r>
              <a:rPr lang="en-ZA" b="0" i="1" dirty="0" smtClean="0">
                <a:solidFill>
                  <a:srgbClr val="004821"/>
                </a:solidFill>
              </a:rPr>
              <a:t>(Genesis 15:12-13 )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EMANATIONS OF LIGHT</a:t>
            </a:r>
            <a:endParaRPr lang="en-ZA" dirty="0"/>
          </a:p>
        </p:txBody>
      </p:sp>
      <p:sp>
        <p:nvSpPr>
          <p:cNvPr id="3" name="Content Placeholder 2"/>
          <p:cNvSpPr>
            <a:spLocks noGrp="1"/>
          </p:cNvSpPr>
          <p:nvPr>
            <p:ph idx="1"/>
          </p:nvPr>
        </p:nvSpPr>
        <p:spPr/>
        <p:txBody>
          <a:bodyPr>
            <a:noAutofit/>
          </a:bodyPr>
          <a:lstStyle/>
          <a:p>
            <a:pPr>
              <a:lnSpc>
                <a:spcPts val="2200"/>
              </a:lnSpc>
            </a:pPr>
            <a:r>
              <a:rPr lang="en-ZA" b="0" dirty="0" smtClean="0"/>
              <a:t>Emanations of light are called, in Hebrew thought, </a:t>
            </a:r>
            <a:r>
              <a:rPr lang="en-ZA" b="0" i="1" dirty="0" smtClean="0"/>
              <a:t>“</a:t>
            </a:r>
            <a:r>
              <a:rPr lang="en-ZA" b="0" i="1" dirty="0" err="1" smtClean="0"/>
              <a:t>kav</a:t>
            </a:r>
            <a:r>
              <a:rPr lang="en-ZA" b="0" i="1" dirty="0" smtClean="0"/>
              <a:t>”</a:t>
            </a:r>
            <a:r>
              <a:rPr lang="en-ZA" b="0" dirty="0" smtClean="0"/>
              <a:t>, which represent the light that “</a:t>
            </a:r>
            <a:r>
              <a:rPr lang="en-ZA" b="0" i="1" dirty="0" smtClean="0"/>
              <a:t>pierces” </a:t>
            </a:r>
            <a:r>
              <a:rPr lang="en-ZA" b="0" dirty="0" smtClean="0"/>
              <a:t>the darkness. It’s likened to a light bulb that is suddenly turned on and the darkness is just gone, that quick. These emanations of “</a:t>
            </a:r>
            <a:r>
              <a:rPr lang="en-ZA" b="0" i="1" dirty="0" err="1" smtClean="0"/>
              <a:t>tzimtzum</a:t>
            </a:r>
            <a:r>
              <a:rPr lang="en-ZA" b="0" i="1" dirty="0" smtClean="0"/>
              <a:t>” and “</a:t>
            </a:r>
            <a:r>
              <a:rPr lang="en-ZA" b="0" i="1" dirty="0" err="1" smtClean="0"/>
              <a:t>kav</a:t>
            </a:r>
            <a:r>
              <a:rPr lang="en-ZA" b="0" i="1" dirty="0" smtClean="0"/>
              <a:t>” </a:t>
            </a:r>
            <a:r>
              <a:rPr lang="en-ZA" b="0" dirty="0" smtClean="0"/>
              <a:t>are the process into which Elohim spoke and all was created</a:t>
            </a:r>
            <a:r>
              <a:rPr lang="en-ZA" b="0" i="1" dirty="0" smtClean="0">
                <a:solidFill>
                  <a:srgbClr val="004821"/>
                </a:solidFill>
              </a:rPr>
              <a:t>. And the earth came to be</a:t>
            </a:r>
            <a:r>
              <a:rPr lang="en-ZA" b="0" i="1" baseline="30000" dirty="0" smtClean="0">
                <a:solidFill>
                  <a:srgbClr val="004821"/>
                </a:solidFill>
              </a:rPr>
              <a:t>1</a:t>
            </a:r>
            <a:r>
              <a:rPr lang="en-ZA" b="0" i="1" dirty="0" smtClean="0">
                <a:solidFill>
                  <a:srgbClr val="004821"/>
                </a:solidFill>
              </a:rPr>
              <a:t> formless and empty, and darkness was on the face of the deep. And the Spirit of Elohim was moving on the face of the waters. And Elohim said, “Let light come to be,” and light came to be. And Elohim saw the light, that it was good. And Elohim separated the light from the darkness. </a:t>
            </a:r>
            <a:r>
              <a:rPr lang="en-ZA" i="1" dirty="0" smtClean="0">
                <a:solidFill>
                  <a:srgbClr val="004821"/>
                </a:solidFill>
              </a:rPr>
              <a:t>(Genesis 1:2-4)</a:t>
            </a:r>
          </a:p>
          <a:p>
            <a:pPr algn="just">
              <a:lnSpc>
                <a:spcPts val="2200"/>
              </a:lnSpc>
            </a:pPr>
            <a:r>
              <a:rPr lang="en-ZA" b="0" i="1" dirty="0" smtClean="0"/>
              <a:t>“What about us, today?” </a:t>
            </a:r>
            <a:r>
              <a:rPr lang="en-ZA" b="0" dirty="0" smtClean="0"/>
              <a:t>Bible stories are a great read, is it our destiny to struggle forever? Is true “</a:t>
            </a:r>
            <a:r>
              <a:rPr lang="en-ZA" b="0" i="1" dirty="0" smtClean="0"/>
              <a:t>peace</a:t>
            </a:r>
            <a:r>
              <a:rPr lang="en-ZA" b="0" dirty="0" smtClean="0"/>
              <a:t>” (shalom) just another version of “</a:t>
            </a:r>
            <a:r>
              <a:rPr lang="en-ZA" b="0" i="1" dirty="0" smtClean="0"/>
              <a:t>nirvana” or eternity on cloud in heaven“? </a:t>
            </a:r>
            <a:r>
              <a:rPr lang="en-ZA" b="0" dirty="0" smtClean="0"/>
              <a:t>Is the only way “</a:t>
            </a:r>
            <a:r>
              <a:rPr lang="en-ZA" b="0" i="1" dirty="0" smtClean="0"/>
              <a:t>home</a:t>
            </a:r>
            <a:r>
              <a:rPr lang="en-ZA" b="0" dirty="0" smtClean="0"/>
              <a:t>” death or a rapture? There is a promise in Torah that’s repeated throughout the “</a:t>
            </a:r>
            <a:r>
              <a:rPr lang="en-ZA" b="0" i="1" dirty="0" smtClean="0"/>
              <a:t>Prophets</a:t>
            </a:r>
            <a:r>
              <a:rPr lang="en-ZA" b="0" dirty="0" smtClean="0"/>
              <a:t>” and the “</a:t>
            </a:r>
            <a:r>
              <a:rPr lang="en-ZA" b="0" i="1" dirty="0" smtClean="0"/>
              <a:t>Writings</a:t>
            </a:r>
            <a:r>
              <a:rPr lang="en-ZA" b="0" dirty="0" smtClean="0"/>
              <a:t>”, as well as the Brit </a:t>
            </a:r>
            <a:r>
              <a:rPr lang="en-ZA" b="0" dirty="0" err="1" smtClean="0"/>
              <a:t>Chadashah</a:t>
            </a:r>
            <a:r>
              <a:rPr lang="en-ZA" b="0" dirty="0" smtClean="0"/>
              <a:t>, of our return; the return of </a:t>
            </a:r>
            <a:r>
              <a:rPr lang="en-ZA" b="0" dirty="0" err="1" smtClean="0"/>
              <a:t>B’nei</a:t>
            </a:r>
            <a:r>
              <a:rPr lang="en-ZA" b="0" dirty="0" smtClean="0"/>
              <a:t> </a:t>
            </a:r>
            <a:r>
              <a:rPr lang="en-ZA" b="0" dirty="0" err="1" smtClean="0"/>
              <a:t>Yisra’el</a:t>
            </a:r>
            <a:r>
              <a:rPr lang="en-ZA" b="0" dirty="0" smtClean="0"/>
              <a:t> and those who “</a:t>
            </a:r>
            <a:r>
              <a:rPr lang="en-ZA" b="0" i="1" dirty="0" smtClean="0"/>
              <a:t>sojourn”</a:t>
            </a:r>
            <a:r>
              <a:rPr lang="en-ZA" b="0" dirty="0" smtClean="0"/>
              <a:t> with them. This promise runs throughout the Torah.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Rabbi </a:t>
            </a:r>
            <a:r>
              <a:rPr lang="en-ZA" dirty="0" err="1" smtClean="0"/>
              <a:t>Avraham</a:t>
            </a:r>
            <a:r>
              <a:rPr lang="en-ZA" dirty="0" smtClean="0"/>
              <a:t> </a:t>
            </a:r>
            <a:r>
              <a:rPr lang="en-ZA" dirty="0" err="1" smtClean="0"/>
              <a:t>Greenbaum</a:t>
            </a:r>
            <a:endParaRPr lang="en-ZA" dirty="0"/>
          </a:p>
        </p:txBody>
      </p:sp>
      <p:sp>
        <p:nvSpPr>
          <p:cNvPr id="3" name="Content Placeholder 2"/>
          <p:cNvSpPr>
            <a:spLocks noGrp="1"/>
          </p:cNvSpPr>
          <p:nvPr>
            <p:ph idx="1"/>
          </p:nvPr>
        </p:nvSpPr>
        <p:spPr>
          <a:xfrm>
            <a:off x="539552" y="1600200"/>
            <a:ext cx="7992888" cy="5257800"/>
          </a:xfrm>
        </p:spPr>
        <p:txBody>
          <a:bodyPr>
            <a:noAutofit/>
          </a:bodyPr>
          <a:lstStyle/>
          <a:p>
            <a:pPr>
              <a:lnSpc>
                <a:spcPts val="2600"/>
              </a:lnSpc>
            </a:pPr>
            <a:r>
              <a:rPr lang="en-ZA" b="0" dirty="0" smtClean="0">
                <a:solidFill>
                  <a:srgbClr val="C00000"/>
                </a:solidFill>
              </a:rPr>
              <a:t>“The promise is that at the end of the journey lies the „happy ending‟ -- the Land flowing with milk and honey. But unlike in fairy tales, the path through the speaking, teaching Wilderness of reality is long and arduous, twisting and turning in frightening ways. Each twist and turn in the journey comes to teach a new aspect of faith in G-d: faith in the miracles that take place in and through the workings of nature („and they BELIEVED in </a:t>
            </a:r>
            <a:r>
              <a:rPr lang="en-ZA" b="0" dirty="0" err="1" smtClean="0">
                <a:solidFill>
                  <a:srgbClr val="C00000"/>
                </a:solidFill>
              </a:rPr>
              <a:t>HaShem</a:t>
            </a:r>
            <a:r>
              <a:rPr lang="en-ZA" b="0" dirty="0" smtClean="0">
                <a:solidFill>
                  <a:srgbClr val="C00000"/>
                </a:solidFill>
              </a:rPr>
              <a:t> and in Moses his servant‟, Ex. 14:31); faith in the miracles through which we receive our livelihood (the root of the word MANNA is the same as EMUNAH, faith); faith in G-</a:t>
            </a:r>
            <a:r>
              <a:rPr lang="en-ZA" b="0" dirty="0" err="1" smtClean="0">
                <a:solidFill>
                  <a:srgbClr val="C00000"/>
                </a:solidFill>
              </a:rPr>
              <a:t>d's</a:t>
            </a:r>
            <a:r>
              <a:rPr lang="en-ZA" b="0" dirty="0" smtClean="0">
                <a:solidFill>
                  <a:srgbClr val="C00000"/>
                </a:solidFill>
              </a:rPr>
              <a:t> miraculous power to heal through our keeping the Torah („I, </a:t>
            </a:r>
            <a:r>
              <a:rPr lang="en-ZA" b="0" dirty="0" err="1" smtClean="0">
                <a:solidFill>
                  <a:srgbClr val="C00000"/>
                </a:solidFill>
              </a:rPr>
              <a:t>HaShem</a:t>
            </a:r>
            <a:r>
              <a:rPr lang="en-ZA" b="0" dirty="0" smtClean="0">
                <a:solidFill>
                  <a:srgbClr val="C00000"/>
                </a:solidFill>
              </a:rPr>
              <a:t> am your healer‟ Ex. 15:26); faith in G-</a:t>
            </a:r>
            <a:r>
              <a:rPr lang="en-ZA" b="0" dirty="0" err="1" smtClean="0">
                <a:solidFill>
                  <a:srgbClr val="C00000"/>
                </a:solidFill>
              </a:rPr>
              <a:t>d's</a:t>
            </a:r>
            <a:r>
              <a:rPr lang="en-ZA" b="0" dirty="0" smtClean="0">
                <a:solidFill>
                  <a:srgbClr val="C00000"/>
                </a:solidFill>
              </a:rPr>
              <a:t> power to conquer the forces of evil („and his hands were faith‟ Ex. 17:12). </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Rabbi </a:t>
            </a:r>
            <a:r>
              <a:rPr lang="en-ZA" dirty="0" err="1" smtClean="0"/>
              <a:t>Avraham</a:t>
            </a:r>
            <a:r>
              <a:rPr lang="en-ZA" dirty="0" smtClean="0"/>
              <a:t> </a:t>
            </a:r>
            <a:r>
              <a:rPr lang="en-ZA" dirty="0" err="1" smtClean="0"/>
              <a:t>Greenbaum</a:t>
            </a:r>
            <a:endParaRPr lang="en-ZA" dirty="0"/>
          </a:p>
        </p:txBody>
      </p:sp>
      <p:sp>
        <p:nvSpPr>
          <p:cNvPr id="3" name="Content Placeholder 2"/>
          <p:cNvSpPr>
            <a:spLocks noGrp="1"/>
          </p:cNvSpPr>
          <p:nvPr>
            <p:ph idx="1"/>
          </p:nvPr>
        </p:nvSpPr>
        <p:spPr>
          <a:xfrm>
            <a:off x="539552" y="1600200"/>
            <a:ext cx="7992888" cy="5257800"/>
          </a:xfrm>
        </p:spPr>
        <p:txBody>
          <a:bodyPr>
            <a:noAutofit/>
          </a:bodyPr>
          <a:lstStyle/>
          <a:p>
            <a:pPr>
              <a:lnSpc>
                <a:spcPts val="2600"/>
              </a:lnSpc>
            </a:pPr>
            <a:r>
              <a:rPr lang="en-ZA" b="0" dirty="0" smtClean="0">
                <a:solidFill>
                  <a:srgbClr val="C00000"/>
                </a:solidFill>
              </a:rPr>
              <a:t>Faith is the sustenance needed to survive in the wilderness of this world and to reach the promised „inhabited land‟ (Ex. 16:35) that surely lies at the end of the road. The very twists and turns in the road are trials sent to bring us nearer to this sustaining faith. For that reason, it is not written (Ex. 14:10) that „Pharaoh drew near‟ (KARAV) to the Children of Israel, but rather, Pharaoh (HIKRIV), „Pharaoh BROUGHT closer‟. That is Pharaoh brought the Children of Israel closer: his very onslaught and the fear it caused brought them closer to G-d, forcing them to turn to Him in prayer and faith.”</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CHARACTER CHANGE</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It appears from these verses in Ezekiel that it was </a:t>
            </a:r>
            <a:r>
              <a:rPr lang="he-IL" b="0" dirty="0" smtClean="0"/>
              <a:t>יהוה</a:t>
            </a:r>
            <a:r>
              <a:rPr lang="en-ZA" b="0" dirty="0" smtClean="0"/>
              <a:t>’s plan to bring them out of the land of Egypt and straight to Canaan, the Promised Land (v. 6). But first they had to repent (v. 7). They had to make the choice of who they would serve. But they rebelled and did not do this. Thus, verse 10 says that they were made to go into the wilderness. The wilderness would be the place where He would address every vestige of Egypt that they were still hanging on to. It would turn out to be a very slow process, not without a few steps backwards here and there.</a:t>
            </a:r>
          </a:p>
          <a:p>
            <a:pPr algn="just">
              <a:lnSpc>
                <a:spcPts val="2100"/>
              </a:lnSpc>
            </a:pPr>
            <a:r>
              <a:rPr lang="en-ZA" dirty="0" smtClean="0"/>
              <a:t>Character</a:t>
            </a:r>
            <a:r>
              <a:rPr lang="en-ZA" b="0" dirty="0" smtClean="0"/>
              <a:t> can be changed as the result of a crisis. Remember what happened after 9/11? Strangers became linked in close relationships. Unfortunately it was short-lived, but the point is made. </a:t>
            </a:r>
          </a:p>
          <a:p>
            <a:pPr algn="just">
              <a:lnSpc>
                <a:spcPts val="2100"/>
              </a:lnSpc>
            </a:pPr>
            <a:r>
              <a:rPr lang="en-ZA" dirty="0" smtClean="0"/>
              <a:t>Character</a:t>
            </a:r>
            <a:r>
              <a:rPr lang="en-ZA" b="0" dirty="0" smtClean="0"/>
              <a:t> is also moulded by the change of daily routines. How about the change in routine when you began to keep the Sabbath? All of these things affect your behaviour and transform your character. The commandments are an avenue the Father has chosen to mould your character into what He wants you to be.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B’SHALACH</a:t>
            </a:r>
            <a:endParaRPr lang="en-ZA" dirty="0"/>
          </a:p>
        </p:txBody>
      </p:sp>
      <p:sp>
        <p:nvSpPr>
          <p:cNvPr id="3" name="Content Placeholder 2"/>
          <p:cNvSpPr>
            <a:spLocks noGrp="1"/>
          </p:cNvSpPr>
          <p:nvPr>
            <p:ph idx="1"/>
          </p:nvPr>
        </p:nvSpPr>
        <p:spPr/>
        <p:txBody>
          <a:bodyPr>
            <a:normAutofit fontScale="25000" lnSpcReduction="20000"/>
          </a:bodyPr>
          <a:lstStyle/>
          <a:p>
            <a:r>
              <a:rPr lang="en-ZA" sz="9600" b="0" i="1" dirty="0" smtClean="0">
                <a:solidFill>
                  <a:srgbClr val="004821"/>
                </a:solidFill>
              </a:rPr>
              <a:t>And it came to be, when Pharaoh had let the people go, that Elohim did not lead them by way of the land of the Philistines, though that was nearer, for Elohim said, “Lest the people regret when they see fighting, and return to </a:t>
            </a:r>
            <a:r>
              <a:rPr lang="en-ZA" sz="9600" b="0" i="1" dirty="0" err="1" smtClean="0">
                <a:solidFill>
                  <a:srgbClr val="004821"/>
                </a:solidFill>
              </a:rPr>
              <a:t>Mitsrayim</a:t>
            </a:r>
            <a:r>
              <a:rPr lang="en-ZA" sz="9600" b="0" i="1" dirty="0" smtClean="0">
                <a:solidFill>
                  <a:srgbClr val="004821"/>
                </a:solidFill>
              </a:rPr>
              <a:t>.” </a:t>
            </a:r>
            <a:r>
              <a:rPr lang="en-ZA" sz="9600" i="1" dirty="0" smtClean="0">
                <a:solidFill>
                  <a:srgbClr val="004821"/>
                </a:solidFill>
              </a:rPr>
              <a:t>(Exodus 13:17)</a:t>
            </a:r>
          </a:p>
          <a:p>
            <a:pPr algn="just"/>
            <a:r>
              <a:rPr lang="en-ZA" sz="9600" b="0" dirty="0" err="1" smtClean="0"/>
              <a:t>B‟shalach</a:t>
            </a:r>
            <a:r>
              <a:rPr lang="en-ZA" sz="9600" b="0" dirty="0" smtClean="0"/>
              <a:t> or to </a:t>
            </a:r>
            <a:r>
              <a:rPr lang="en-ZA" sz="9600" b="0" i="1" dirty="0" smtClean="0"/>
              <a:t>“let go” </a:t>
            </a:r>
            <a:r>
              <a:rPr lang="en-ZA" sz="9600" b="0" dirty="0" smtClean="0"/>
              <a:t>really has the connotation of </a:t>
            </a:r>
            <a:r>
              <a:rPr lang="en-ZA" sz="9600" b="0" i="1" dirty="0" smtClean="0"/>
              <a:t>“sending away” </a:t>
            </a:r>
            <a:r>
              <a:rPr lang="en-ZA" sz="9600" b="0" dirty="0" smtClean="0"/>
              <a:t>or “</a:t>
            </a:r>
            <a:r>
              <a:rPr lang="en-ZA" sz="9600" b="0" i="1" dirty="0" smtClean="0"/>
              <a:t>expelling</a:t>
            </a:r>
            <a:r>
              <a:rPr lang="en-ZA" sz="9600" b="0" dirty="0" smtClean="0"/>
              <a:t>”. After the death of </a:t>
            </a:r>
            <a:r>
              <a:rPr lang="en-ZA" sz="9600" b="0" dirty="0" err="1" smtClean="0"/>
              <a:t>Mitzrayim’s</a:t>
            </a:r>
            <a:r>
              <a:rPr lang="en-ZA" sz="9600" b="0" dirty="0" smtClean="0"/>
              <a:t> first-born, this is what Pharaoh actually did. He “</a:t>
            </a:r>
            <a:r>
              <a:rPr lang="en-ZA" sz="9600" b="0" i="1" dirty="0" smtClean="0"/>
              <a:t>sent them out”. </a:t>
            </a:r>
          </a:p>
          <a:p>
            <a:pPr algn="just"/>
            <a:r>
              <a:rPr lang="en-ZA" sz="9600" b="0" dirty="0" smtClean="0"/>
              <a:t>Now, </a:t>
            </a:r>
            <a:r>
              <a:rPr lang="en-ZA" sz="9600" b="0" i="1" dirty="0" smtClean="0"/>
              <a:t>“</a:t>
            </a:r>
            <a:r>
              <a:rPr lang="en-ZA" sz="9600" b="0" i="1" dirty="0" err="1" smtClean="0"/>
              <a:t>b‟shalach</a:t>
            </a:r>
            <a:r>
              <a:rPr lang="en-ZA" sz="9600" b="0" i="1" dirty="0" smtClean="0"/>
              <a:t>” </a:t>
            </a:r>
            <a:r>
              <a:rPr lang="en-ZA" sz="9600" b="0" dirty="0" smtClean="0"/>
              <a:t>is spelled “</a:t>
            </a:r>
            <a:r>
              <a:rPr lang="en-ZA" sz="9600" b="0" i="1" dirty="0" err="1" smtClean="0"/>
              <a:t>beit</a:t>
            </a:r>
            <a:r>
              <a:rPr lang="en-ZA" sz="9600" b="0" i="1" dirty="0" smtClean="0"/>
              <a:t>-shin-lamed-</a:t>
            </a:r>
            <a:r>
              <a:rPr lang="en-ZA" sz="9600" b="0" i="1" dirty="0" err="1" smtClean="0"/>
              <a:t>chet</a:t>
            </a:r>
            <a:r>
              <a:rPr lang="en-ZA" sz="9600" b="0" dirty="0" smtClean="0"/>
              <a:t>”. The numeric value of the letters in “</a:t>
            </a:r>
            <a:r>
              <a:rPr lang="en-ZA" sz="9600" b="0" i="1" dirty="0" err="1" smtClean="0"/>
              <a:t>b‟shalach</a:t>
            </a:r>
            <a:r>
              <a:rPr lang="en-ZA" sz="9600" b="0" dirty="0" smtClean="0"/>
              <a:t>” is 340, which equals the word </a:t>
            </a:r>
            <a:r>
              <a:rPr lang="en-ZA" sz="9600" b="0" i="1" dirty="0" smtClean="0"/>
              <a:t>“</a:t>
            </a:r>
            <a:r>
              <a:rPr lang="en-ZA" sz="9600" b="0" i="1" dirty="0" err="1" smtClean="0"/>
              <a:t>natzar</a:t>
            </a:r>
            <a:r>
              <a:rPr lang="en-ZA" sz="9600" b="0" i="1" dirty="0" smtClean="0"/>
              <a:t>” </a:t>
            </a:r>
            <a:r>
              <a:rPr lang="en-ZA" sz="9600" b="0" dirty="0" smtClean="0"/>
              <a:t>which, as we’ve already discussed, means to “</a:t>
            </a:r>
            <a:r>
              <a:rPr lang="en-ZA" sz="9600" b="0" i="1" dirty="0" smtClean="0"/>
              <a:t>keep the Covenant</a:t>
            </a:r>
            <a:r>
              <a:rPr lang="en-ZA" sz="9600" b="0" dirty="0" smtClean="0"/>
              <a:t>” or “</a:t>
            </a:r>
            <a:r>
              <a:rPr lang="en-ZA" sz="9600" b="0" i="1" dirty="0" smtClean="0"/>
              <a:t>observe the Covenant</a:t>
            </a:r>
            <a:r>
              <a:rPr lang="en-ZA" sz="9600" b="0" dirty="0" smtClean="0"/>
              <a:t>”. So, in essence, YHVH caused Pharaoh to send </a:t>
            </a:r>
            <a:r>
              <a:rPr lang="en-ZA" sz="9600" b="0" dirty="0" err="1" smtClean="0"/>
              <a:t>B’nei</a:t>
            </a:r>
            <a:r>
              <a:rPr lang="en-ZA" sz="9600" b="0" dirty="0" smtClean="0"/>
              <a:t> </a:t>
            </a:r>
            <a:r>
              <a:rPr lang="en-ZA" sz="9600" b="0" dirty="0" err="1" smtClean="0"/>
              <a:t>Yisra’el</a:t>
            </a:r>
            <a:r>
              <a:rPr lang="en-ZA" sz="9600" b="0" dirty="0" smtClean="0"/>
              <a:t> out from Mitzrayim so that they could </a:t>
            </a:r>
            <a:r>
              <a:rPr lang="en-ZA" sz="9600" b="0" i="1" dirty="0" smtClean="0"/>
              <a:t>“observe” or “keep the Covenant</a:t>
            </a:r>
            <a:r>
              <a:rPr lang="en-ZA" sz="9600" b="0" dirty="0" smtClean="0"/>
              <a:t>”. </a:t>
            </a:r>
          </a:p>
          <a:p>
            <a:r>
              <a:rPr lang="en-ZA" sz="9600" b="0" dirty="0" smtClean="0"/>
              <a:t>Moshe kept telling Pharaoh </a:t>
            </a:r>
            <a:r>
              <a:rPr lang="en-ZA" sz="9600" b="0" i="1" dirty="0" smtClean="0">
                <a:solidFill>
                  <a:srgbClr val="004821"/>
                </a:solidFill>
              </a:rPr>
              <a:t>...“Let My people go, so that they serve Me in the wilderness,” but see, until now you have not listened!</a:t>
            </a:r>
            <a:r>
              <a:rPr lang="en-ZA" sz="9600" i="1" dirty="0" smtClean="0">
                <a:solidFill>
                  <a:srgbClr val="004821"/>
                </a:solidFill>
              </a:rPr>
              <a:t> (Exodus 7:16)</a:t>
            </a:r>
          </a:p>
          <a:p>
            <a:endParaRPr lang="en-US" sz="9600" dirty="0" smtClean="0"/>
          </a:p>
          <a:p>
            <a:pPr algn="just"/>
            <a:endParaRPr lang="en-ZA" sz="9600" i="1" dirty="0" smtClean="0"/>
          </a:p>
          <a:p>
            <a:pPr algn="just"/>
            <a:endParaRPr lang="en-ZA" sz="9600" dirty="0" smtClean="0"/>
          </a:p>
          <a:p>
            <a:pPr algn="just"/>
            <a:endParaRPr lang="en-ZA" sz="9600" dirty="0" smtClean="0"/>
          </a:p>
          <a:p>
            <a:pPr algn="just"/>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340</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340 is also the numeric value of the word “</a:t>
            </a:r>
            <a:r>
              <a:rPr lang="en-ZA" b="0" i="1" dirty="0" err="1" smtClean="0"/>
              <a:t>netzar</a:t>
            </a:r>
            <a:r>
              <a:rPr lang="en-ZA" b="0" i="1" dirty="0" smtClean="0"/>
              <a:t>” </a:t>
            </a:r>
            <a:r>
              <a:rPr lang="en-ZA" b="0" dirty="0" smtClean="0"/>
              <a:t>which means the </a:t>
            </a:r>
            <a:r>
              <a:rPr lang="en-ZA" b="0" i="1" dirty="0" smtClean="0"/>
              <a:t>“branch” or “offspring</a:t>
            </a:r>
            <a:r>
              <a:rPr lang="en-ZA" b="0" dirty="0" smtClean="0"/>
              <a:t>”. Branch is used many times allegorically for Mashiach in Scripture. So this too speaks of </a:t>
            </a:r>
            <a:r>
              <a:rPr lang="en-ZA" b="0" dirty="0" err="1" smtClean="0"/>
              <a:t>Mashiach’s</a:t>
            </a:r>
            <a:r>
              <a:rPr lang="en-ZA" b="0" dirty="0" smtClean="0"/>
              <a:t> presence in the wilderness with the Children of </a:t>
            </a:r>
            <a:r>
              <a:rPr lang="en-ZA" b="0" dirty="0" err="1" smtClean="0"/>
              <a:t>Yisra’el</a:t>
            </a:r>
            <a:r>
              <a:rPr lang="en-ZA" b="0" dirty="0" smtClean="0"/>
              <a:t>. This also speaks of the “</a:t>
            </a:r>
            <a:r>
              <a:rPr lang="en-ZA" b="0" i="1" dirty="0" smtClean="0"/>
              <a:t>offspring</a:t>
            </a:r>
            <a:r>
              <a:rPr lang="en-ZA" b="0" dirty="0" smtClean="0"/>
              <a:t>” of </a:t>
            </a:r>
            <a:r>
              <a:rPr lang="en-ZA" b="0" dirty="0" err="1" smtClean="0"/>
              <a:t>B’nei</a:t>
            </a:r>
            <a:r>
              <a:rPr lang="en-ZA" b="0" dirty="0" smtClean="0"/>
              <a:t> </a:t>
            </a:r>
            <a:r>
              <a:rPr lang="en-ZA" b="0" dirty="0" err="1" smtClean="0"/>
              <a:t>Yisra’el</a:t>
            </a:r>
            <a:r>
              <a:rPr lang="en-ZA" b="0" dirty="0" smtClean="0"/>
              <a:t>, as well as the sojourners with them (the mixed multitude), who were counted as present with our forefathers at Sinai for the giving of the Torah. </a:t>
            </a:r>
          </a:p>
          <a:p>
            <a:pPr algn="just">
              <a:lnSpc>
                <a:spcPts val="2100"/>
              </a:lnSpc>
            </a:pPr>
            <a:r>
              <a:rPr lang="en-ZA" b="0" dirty="0" smtClean="0"/>
              <a:t>Moshe reminded the people in </a:t>
            </a:r>
            <a:r>
              <a:rPr lang="en-ZA" b="0" i="1" dirty="0" smtClean="0">
                <a:solidFill>
                  <a:srgbClr val="004821"/>
                </a:solidFill>
              </a:rPr>
              <a:t>“All of you are standing today before </a:t>
            </a:r>
            <a:r>
              <a:rPr lang="he-IL" b="0" i="1" dirty="0" smtClean="0">
                <a:solidFill>
                  <a:srgbClr val="004821"/>
                </a:solidFill>
              </a:rPr>
              <a:t>יהוה</a:t>
            </a:r>
            <a:r>
              <a:rPr lang="en-ZA" b="0" i="1" dirty="0" smtClean="0">
                <a:solidFill>
                  <a:srgbClr val="004821"/>
                </a:solidFill>
              </a:rPr>
              <a:t> your Elohim: your leaders, your tribes, your elders and your officers, all the men of </a:t>
            </a:r>
            <a:r>
              <a:rPr lang="en-ZA" b="0" i="1" dirty="0" err="1" smtClean="0">
                <a:solidFill>
                  <a:srgbClr val="004821"/>
                </a:solidFill>
              </a:rPr>
              <a:t>Yisra’ĕl</a:t>
            </a:r>
            <a:r>
              <a:rPr lang="en-ZA" b="0" i="1" dirty="0" smtClean="0">
                <a:solidFill>
                  <a:srgbClr val="004821"/>
                </a:solidFill>
              </a:rPr>
              <a:t>, your little ones, your wives, and your sojourner who is in the midst of your camp, from the one who cuts your wood to the one who draws your water, so that you should enter into covenant with </a:t>
            </a:r>
            <a:r>
              <a:rPr lang="he-IL" b="0" i="1" dirty="0" smtClean="0">
                <a:solidFill>
                  <a:srgbClr val="004821"/>
                </a:solidFill>
              </a:rPr>
              <a:t>יהוה</a:t>
            </a:r>
            <a:r>
              <a:rPr lang="en-ZA" b="0" i="1" dirty="0" smtClean="0">
                <a:solidFill>
                  <a:srgbClr val="004821"/>
                </a:solidFill>
              </a:rPr>
              <a:t> your Elohim...as He has sworn to your fathers, to </a:t>
            </a:r>
            <a:r>
              <a:rPr lang="en-ZA" b="0" i="1" dirty="0" err="1" smtClean="0">
                <a:solidFill>
                  <a:srgbClr val="004821"/>
                </a:solidFill>
              </a:rPr>
              <a:t>Aḇraham</a:t>
            </a:r>
            <a:r>
              <a:rPr lang="en-ZA" b="0" i="1" dirty="0" smtClean="0">
                <a:solidFill>
                  <a:srgbClr val="004821"/>
                </a:solidFill>
              </a:rPr>
              <a:t>, to </a:t>
            </a:r>
            <a:r>
              <a:rPr lang="en-ZA" b="0" i="1" dirty="0" err="1" smtClean="0">
                <a:solidFill>
                  <a:srgbClr val="004821"/>
                </a:solidFill>
              </a:rPr>
              <a:t>Yitsḥaq</a:t>
            </a:r>
            <a:r>
              <a:rPr lang="en-ZA" b="0" i="1" dirty="0" smtClean="0">
                <a:solidFill>
                  <a:srgbClr val="004821"/>
                </a:solidFill>
              </a:rPr>
              <a:t>, and to </a:t>
            </a:r>
            <a:r>
              <a:rPr lang="en-ZA" b="0" i="1" dirty="0" err="1" smtClean="0">
                <a:solidFill>
                  <a:srgbClr val="004821"/>
                </a:solidFill>
              </a:rPr>
              <a:t>Yaʽaqob</a:t>
            </a:r>
            <a:r>
              <a:rPr lang="en-ZA" b="0" i="1" dirty="0" smtClean="0">
                <a:solidFill>
                  <a:srgbClr val="004821"/>
                </a:solidFill>
              </a:rPr>
              <a:t>̱. “And not with you alone I am making this covenant and this oath, but with him who stands here with us today before </a:t>
            </a:r>
            <a:r>
              <a:rPr lang="he-IL" b="0" i="1" dirty="0" smtClean="0">
                <a:solidFill>
                  <a:srgbClr val="004821"/>
                </a:solidFill>
              </a:rPr>
              <a:t>יהוה</a:t>
            </a:r>
            <a:r>
              <a:rPr lang="en-ZA" b="0" i="1" dirty="0" smtClean="0">
                <a:solidFill>
                  <a:srgbClr val="004821"/>
                </a:solidFill>
              </a:rPr>
              <a:t> our Elohim, as well as with him who is not here with us today. </a:t>
            </a:r>
            <a:r>
              <a:rPr lang="en-ZA" i="1" dirty="0" smtClean="0">
                <a:solidFill>
                  <a:srgbClr val="004821"/>
                </a:solidFill>
              </a:rPr>
              <a:t>(Deuteronomy 29:10-15)</a:t>
            </a:r>
          </a:p>
          <a:p>
            <a:endParaRPr lang="en-US" dirty="0" smtClean="0"/>
          </a:p>
          <a:p>
            <a:pPr>
              <a:lnSpc>
                <a:spcPts val="2100"/>
              </a:lnSpc>
            </a:pPr>
            <a:endParaRPr lang="en-ZA" b="0"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WAY OF THE PHILISTINES</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nSpc>
                <a:spcPts val="2100"/>
              </a:lnSpc>
            </a:pPr>
            <a:r>
              <a:rPr lang="en-ZA" b="0" i="1" dirty="0" smtClean="0">
                <a:solidFill>
                  <a:srgbClr val="004821"/>
                </a:solidFill>
              </a:rPr>
              <a:t>And it came to be, when Pharaoh had let the people go, that Elohim did not lead them by way of the land of the Philistines, though that was nearer, for Elohim said, “Lest the people regret when they see fighting, and return to </a:t>
            </a:r>
            <a:r>
              <a:rPr lang="en-ZA" b="0" i="1" dirty="0" err="1" smtClean="0">
                <a:solidFill>
                  <a:srgbClr val="004821"/>
                </a:solidFill>
              </a:rPr>
              <a:t>Mitsrayim</a:t>
            </a:r>
            <a:r>
              <a:rPr lang="en-ZA" b="0" i="1" dirty="0" smtClean="0">
                <a:solidFill>
                  <a:srgbClr val="004821"/>
                </a:solidFill>
              </a:rPr>
              <a:t>.” </a:t>
            </a:r>
            <a:r>
              <a:rPr lang="en-ZA" i="1" dirty="0" smtClean="0">
                <a:solidFill>
                  <a:srgbClr val="004821"/>
                </a:solidFill>
              </a:rPr>
              <a:t>(Exodus 13:17 )</a:t>
            </a:r>
          </a:p>
          <a:p>
            <a:pPr algn="just">
              <a:lnSpc>
                <a:spcPts val="2100"/>
              </a:lnSpc>
            </a:pPr>
            <a:r>
              <a:rPr lang="en-ZA" b="0" dirty="0" smtClean="0"/>
              <a:t>The phrase used here for the </a:t>
            </a:r>
            <a:r>
              <a:rPr lang="en-ZA" b="0" i="1" dirty="0" smtClean="0"/>
              <a:t>“way of the land of the Philistines” is “</a:t>
            </a:r>
            <a:r>
              <a:rPr lang="en-ZA" b="0" i="1" dirty="0" err="1" smtClean="0"/>
              <a:t>derech</a:t>
            </a:r>
            <a:r>
              <a:rPr lang="en-ZA" b="0" i="1" dirty="0" smtClean="0"/>
              <a:t> </a:t>
            </a:r>
            <a:r>
              <a:rPr lang="en-ZA" b="0" i="1" dirty="0" err="1" smtClean="0"/>
              <a:t>eretz</a:t>
            </a:r>
            <a:r>
              <a:rPr lang="en-ZA" b="0" i="1" dirty="0" smtClean="0"/>
              <a:t> </a:t>
            </a:r>
            <a:r>
              <a:rPr lang="en-ZA" b="0" i="1" dirty="0" err="1" smtClean="0"/>
              <a:t>Philist‟im</a:t>
            </a:r>
            <a:r>
              <a:rPr lang="en-ZA" b="0" i="1" dirty="0" smtClean="0"/>
              <a:t>”. “</a:t>
            </a:r>
            <a:r>
              <a:rPr lang="en-ZA" b="0" i="1" dirty="0" err="1" smtClean="0"/>
              <a:t>Derech</a:t>
            </a:r>
            <a:r>
              <a:rPr lang="en-ZA" b="0" i="1" dirty="0" smtClean="0"/>
              <a:t>” (</a:t>
            </a:r>
            <a:r>
              <a:rPr lang="en-ZA" b="0" i="1" dirty="0" err="1" smtClean="0"/>
              <a:t>dalet-reish-kaf</a:t>
            </a:r>
            <a:r>
              <a:rPr lang="en-ZA" b="0" dirty="0" smtClean="0"/>
              <a:t>) is literally the</a:t>
            </a:r>
            <a:r>
              <a:rPr lang="en-ZA" b="0" i="1" dirty="0" smtClean="0"/>
              <a:t> “path” or “way”. </a:t>
            </a:r>
            <a:r>
              <a:rPr lang="en-ZA" b="0" dirty="0" smtClean="0"/>
              <a:t>While it can mean a</a:t>
            </a:r>
            <a:r>
              <a:rPr lang="en-ZA" b="0" i="1" dirty="0" smtClean="0"/>
              <a:t> “path” </a:t>
            </a:r>
            <a:r>
              <a:rPr lang="en-ZA" b="0" dirty="0" smtClean="0"/>
              <a:t>as in a </a:t>
            </a:r>
            <a:r>
              <a:rPr lang="en-ZA" b="0" i="1" dirty="0" smtClean="0"/>
              <a:t>“roadway”, </a:t>
            </a:r>
            <a:r>
              <a:rPr lang="en-ZA" b="0" dirty="0" smtClean="0"/>
              <a:t>its principal meaning is like a life’s </a:t>
            </a:r>
            <a:r>
              <a:rPr lang="en-ZA" b="0" i="1" dirty="0" smtClean="0"/>
              <a:t>“path” or “journey”. </a:t>
            </a:r>
            <a:r>
              <a:rPr lang="en-ZA" b="0" dirty="0" smtClean="0"/>
              <a:t>While </a:t>
            </a:r>
            <a:r>
              <a:rPr lang="en-ZA" b="0" i="1" dirty="0" smtClean="0"/>
              <a:t>“</a:t>
            </a:r>
            <a:r>
              <a:rPr lang="en-ZA" b="0" i="1" dirty="0" err="1" smtClean="0"/>
              <a:t>halach</a:t>
            </a:r>
            <a:r>
              <a:rPr lang="en-ZA" b="0" i="1" dirty="0" smtClean="0"/>
              <a:t>” </a:t>
            </a:r>
            <a:r>
              <a:rPr lang="en-ZA" b="0" dirty="0" smtClean="0"/>
              <a:t>or </a:t>
            </a:r>
            <a:r>
              <a:rPr lang="en-ZA" b="0" i="1" dirty="0" smtClean="0"/>
              <a:t>“</a:t>
            </a:r>
            <a:r>
              <a:rPr lang="en-ZA" b="0" i="1" dirty="0" err="1" smtClean="0"/>
              <a:t>halacha</a:t>
            </a:r>
            <a:r>
              <a:rPr lang="en-ZA" b="0" dirty="0" smtClean="0"/>
              <a:t>” is your </a:t>
            </a:r>
            <a:r>
              <a:rPr lang="en-ZA" b="0" i="1" dirty="0" smtClean="0"/>
              <a:t>“walk”, “</a:t>
            </a:r>
            <a:r>
              <a:rPr lang="en-ZA" b="0" i="1" dirty="0" err="1" smtClean="0"/>
              <a:t>derech</a:t>
            </a:r>
            <a:r>
              <a:rPr lang="en-ZA" b="0" i="1" dirty="0" smtClean="0"/>
              <a:t>” </a:t>
            </a:r>
            <a:r>
              <a:rPr lang="en-ZA" b="0" dirty="0" smtClean="0"/>
              <a:t>is the </a:t>
            </a:r>
            <a:r>
              <a:rPr lang="en-ZA" b="0" i="1" dirty="0" smtClean="0"/>
              <a:t>“path” </a:t>
            </a:r>
            <a:r>
              <a:rPr lang="en-ZA" b="0" dirty="0" smtClean="0"/>
              <a:t>in which you walk your life’s journey</a:t>
            </a:r>
            <a:r>
              <a:rPr lang="en-ZA" b="0" i="1" dirty="0" smtClean="0"/>
              <a:t>. </a:t>
            </a:r>
            <a:r>
              <a:rPr lang="en-ZA" b="0" dirty="0" smtClean="0"/>
              <a:t>It represents your spiritual </a:t>
            </a:r>
            <a:r>
              <a:rPr lang="en-ZA" b="0" i="1" dirty="0" smtClean="0"/>
              <a:t>“path”, </a:t>
            </a:r>
            <a:r>
              <a:rPr lang="en-ZA" b="0" dirty="0" smtClean="0"/>
              <a:t>as in </a:t>
            </a:r>
            <a:r>
              <a:rPr lang="en-ZA" b="0" i="1" dirty="0" smtClean="0"/>
              <a:t>“</a:t>
            </a:r>
            <a:r>
              <a:rPr lang="en-ZA" b="0" i="1" dirty="0" err="1" smtClean="0"/>
              <a:t>derech</a:t>
            </a:r>
            <a:r>
              <a:rPr lang="en-ZA" b="0" i="1" dirty="0" smtClean="0"/>
              <a:t> </a:t>
            </a:r>
            <a:r>
              <a:rPr lang="en-ZA" b="0" i="1" dirty="0" err="1" smtClean="0"/>
              <a:t>emet</a:t>
            </a:r>
            <a:r>
              <a:rPr lang="en-ZA" b="0" i="1" dirty="0" smtClean="0"/>
              <a:t>” or “path of truth” or “the way of truth”. </a:t>
            </a:r>
          </a:p>
          <a:p>
            <a:pPr algn="just">
              <a:lnSpc>
                <a:spcPts val="2100"/>
              </a:lnSpc>
            </a:pPr>
            <a:r>
              <a:rPr lang="en-ZA" b="0" dirty="0" smtClean="0"/>
              <a:t>Now,</a:t>
            </a:r>
            <a:r>
              <a:rPr lang="en-ZA" b="0" i="1" dirty="0" smtClean="0"/>
              <a:t> “</a:t>
            </a:r>
            <a:r>
              <a:rPr lang="en-ZA" b="0" i="1" dirty="0" err="1" smtClean="0"/>
              <a:t>eretz</a:t>
            </a:r>
            <a:r>
              <a:rPr lang="en-ZA" b="0" i="1" dirty="0" smtClean="0"/>
              <a:t>” (aleph-</a:t>
            </a:r>
            <a:r>
              <a:rPr lang="en-ZA" b="0" i="1" dirty="0" err="1" smtClean="0"/>
              <a:t>reish</a:t>
            </a:r>
            <a:r>
              <a:rPr lang="en-ZA" b="0" i="1" dirty="0" smtClean="0"/>
              <a:t>-</a:t>
            </a:r>
            <a:r>
              <a:rPr lang="en-ZA" b="0" i="1" dirty="0" err="1" smtClean="0"/>
              <a:t>tzadee</a:t>
            </a:r>
            <a:r>
              <a:rPr lang="en-ZA" b="0" i="1" dirty="0" smtClean="0"/>
              <a:t>) </a:t>
            </a:r>
            <a:r>
              <a:rPr lang="en-ZA" b="0" dirty="0" smtClean="0"/>
              <a:t>means </a:t>
            </a:r>
            <a:r>
              <a:rPr lang="en-ZA" b="0" i="1" dirty="0" smtClean="0"/>
              <a:t>“land” </a:t>
            </a:r>
            <a:r>
              <a:rPr lang="en-ZA" b="0" dirty="0" smtClean="0"/>
              <a:t>and also can refer to the</a:t>
            </a:r>
            <a:r>
              <a:rPr lang="en-ZA" b="0" i="1" dirty="0" smtClean="0"/>
              <a:t> “earth” or “world”. </a:t>
            </a:r>
          </a:p>
          <a:p>
            <a:pPr algn="just">
              <a:lnSpc>
                <a:spcPts val="2100"/>
              </a:lnSpc>
            </a:pPr>
            <a:r>
              <a:rPr lang="en-ZA" b="0" dirty="0" smtClean="0"/>
              <a:t>Then</a:t>
            </a:r>
            <a:r>
              <a:rPr lang="en-ZA" b="0" i="1" dirty="0" smtClean="0"/>
              <a:t> “</a:t>
            </a:r>
            <a:r>
              <a:rPr lang="en-ZA" b="0" i="1" dirty="0" err="1" smtClean="0"/>
              <a:t>Philist‟im</a:t>
            </a:r>
            <a:r>
              <a:rPr lang="en-ZA" b="0" i="1" dirty="0" smtClean="0"/>
              <a:t>” (Fey-lamed-shin-</a:t>
            </a:r>
            <a:r>
              <a:rPr lang="en-ZA" b="0" i="1" dirty="0" err="1" smtClean="0"/>
              <a:t>tav</a:t>
            </a:r>
            <a:r>
              <a:rPr lang="en-ZA" b="0" i="1" dirty="0" smtClean="0"/>
              <a:t>-</a:t>
            </a:r>
            <a:r>
              <a:rPr lang="en-ZA" b="0" i="1" dirty="0" err="1" smtClean="0"/>
              <a:t>yud</a:t>
            </a:r>
            <a:r>
              <a:rPr lang="en-ZA" b="0" i="1" dirty="0" smtClean="0"/>
              <a:t>-</a:t>
            </a:r>
            <a:r>
              <a:rPr lang="en-ZA" b="0" i="1" dirty="0" err="1" smtClean="0"/>
              <a:t>mem</a:t>
            </a:r>
            <a:r>
              <a:rPr lang="en-ZA" b="0" i="1" dirty="0" smtClean="0"/>
              <a:t>) </a:t>
            </a:r>
            <a:r>
              <a:rPr lang="en-ZA" b="0" dirty="0" smtClean="0"/>
              <a:t>means literally </a:t>
            </a:r>
            <a:r>
              <a:rPr lang="en-ZA" b="0" i="1" dirty="0" smtClean="0"/>
              <a:t>“sojourners”, “immigrants” or “wanderers</a:t>
            </a:r>
            <a:r>
              <a:rPr lang="en-ZA" b="0" dirty="0" smtClean="0"/>
              <a:t>”. It’s interesting to note that the</a:t>
            </a:r>
            <a:r>
              <a:rPr lang="en-ZA" b="0" i="1" dirty="0" smtClean="0"/>
              <a:t> “Philistines” </a:t>
            </a:r>
            <a:r>
              <a:rPr lang="en-ZA" b="0" dirty="0" smtClean="0"/>
              <a:t>were ancient Egyptians that were </a:t>
            </a:r>
            <a:r>
              <a:rPr lang="en-ZA" b="0" i="1" dirty="0" smtClean="0"/>
              <a:t>“sojourners” and “immigrants” </a:t>
            </a:r>
            <a:r>
              <a:rPr lang="en-ZA" b="0" dirty="0" smtClean="0"/>
              <a:t>into </a:t>
            </a:r>
            <a:r>
              <a:rPr lang="en-ZA" b="0" dirty="0" err="1" smtClean="0"/>
              <a:t>Kena’an</a:t>
            </a:r>
            <a:r>
              <a:rPr lang="en-ZA" b="0"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pic>
        <p:nvPicPr>
          <p:cNvPr id="5" name="Picture 4" descr="Sinai-Sat-text-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ELOHIM’S WAY</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100"/>
              </a:lnSpc>
            </a:pPr>
            <a:r>
              <a:rPr lang="en-ZA" sz="9600" b="0" dirty="0" smtClean="0"/>
              <a:t>Elohim could have brought them </a:t>
            </a:r>
            <a:r>
              <a:rPr lang="en-ZA" sz="9600" b="0" i="1" dirty="0" smtClean="0"/>
              <a:t>“by the way of the world, the immigrants, the nations”, </a:t>
            </a:r>
            <a:r>
              <a:rPr lang="en-ZA" sz="9600" b="0" dirty="0" smtClean="0"/>
              <a:t>He didn’t, even though it was closer.</a:t>
            </a:r>
          </a:p>
          <a:p>
            <a:pPr algn="just">
              <a:lnSpc>
                <a:spcPts val="2100"/>
              </a:lnSpc>
            </a:pPr>
            <a:r>
              <a:rPr lang="en-ZA" sz="9600" i="1" dirty="0" smtClean="0"/>
              <a:t>Why? </a:t>
            </a:r>
            <a:r>
              <a:rPr lang="en-ZA" sz="9600" b="0" i="1" dirty="0" smtClean="0"/>
              <a:t>The way of the </a:t>
            </a:r>
            <a:r>
              <a:rPr lang="en-ZA" sz="9600" b="0" dirty="0" smtClean="0"/>
              <a:t>world is usually the shortcut. But, YHVH said that the people would </a:t>
            </a:r>
            <a:r>
              <a:rPr lang="en-ZA" sz="9600" b="0" i="1" dirty="0" smtClean="0"/>
              <a:t>“regret when they see fighting, and return to </a:t>
            </a:r>
            <a:r>
              <a:rPr lang="en-ZA" sz="9600" b="0" i="1" dirty="0" err="1" smtClean="0"/>
              <a:t>Mitsrayim</a:t>
            </a:r>
            <a:r>
              <a:rPr lang="en-ZA" sz="9600" b="0" i="1" dirty="0" smtClean="0"/>
              <a:t>.” </a:t>
            </a:r>
            <a:r>
              <a:rPr lang="en-ZA" sz="9600" b="0" dirty="0" smtClean="0"/>
              <a:t>Regret in the Hebrew, it’s </a:t>
            </a:r>
            <a:r>
              <a:rPr lang="en-ZA" sz="9600" b="0" i="1" dirty="0" smtClean="0"/>
              <a:t>“</a:t>
            </a:r>
            <a:r>
              <a:rPr lang="en-ZA" sz="9600" b="0" i="1" dirty="0" err="1" smtClean="0"/>
              <a:t>nach‟am</a:t>
            </a:r>
            <a:r>
              <a:rPr lang="en-ZA" sz="9600" b="0" i="1" dirty="0" smtClean="0"/>
              <a:t>” (nun-</a:t>
            </a:r>
            <a:r>
              <a:rPr lang="en-ZA" sz="9600" b="0" i="1" dirty="0" err="1" smtClean="0"/>
              <a:t>chet</a:t>
            </a:r>
            <a:r>
              <a:rPr lang="en-ZA" sz="9600" b="0" i="1" dirty="0" smtClean="0"/>
              <a:t>-</a:t>
            </a:r>
            <a:r>
              <a:rPr lang="en-ZA" sz="9600" b="0" i="1" dirty="0" err="1" smtClean="0"/>
              <a:t>mem</a:t>
            </a:r>
            <a:r>
              <a:rPr lang="en-ZA" sz="9600" b="0" dirty="0" smtClean="0"/>
              <a:t>) which is </a:t>
            </a:r>
            <a:r>
              <a:rPr lang="en-ZA" sz="9600" b="0" i="1" dirty="0" smtClean="0"/>
              <a:t>“to regret” or “to be sorry”. </a:t>
            </a:r>
            <a:r>
              <a:rPr lang="en-ZA" sz="9600" b="0" dirty="0" smtClean="0"/>
              <a:t>This is nearly the opposite of the word </a:t>
            </a:r>
            <a:r>
              <a:rPr lang="en-ZA" sz="9600" b="0" i="1" dirty="0" smtClean="0"/>
              <a:t>“</a:t>
            </a:r>
            <a:r>
              <a:rPr lang="en-ZA" sz="9600" b="0" i="1" dirty="0" err="1" smtClean="0"/>
              <a:t>nachum</a:t>
            </a:r>
            <a:r>
              <a:rPr lang="en-ZA" sz="9600" b="0" i="1" dirty="0" smtClean="0"/>
              <a:t>” </a:t>
            </a:r>
            <a:r>
              <a:rPr lang="en-ZA" sz="9600" b="0" dirty="0" smtClean="0"/>
              <a:t>(spelled exactly the same), which is the Hebrew word for </a:t>
            </a:r>
            <a:r>
              <a:rPr lang="en-ZA" sz="9600" b="0" i="1" dirty="0" smtClean="0"/>
              <a:t>“comfort”. </a:t>
            </a:r>
            <a:r>
              <a:rPr lang="en-ZA" sz="9600" b="0" dirty="0" smtClean="0"/>
              <a:t>And, the Hebrew word translated here as </a:t>
            </a:r>
            <a:r>
              <a:rPr lang="en-ZA" sz="9600" b="0" i="1" dirty="0" smtClean="0"/>
              <a:t>“fighting” </a:t>
            </a:r>
            <a:r>
              <a:rPr lang="en-ZA" sz="9600" b="0" dirty="0" smtClean="0"/>
              <a:t>is in fact</a:t>
            </a:r>
            <a:r>
              <a:rPr lang="en-ZA" sz="9600" b="0" i="1" dirty="0" smtClean="0"/>
              <a:t> “</a:t>
            </a:r>
            <a:r>
              <a:rPr lang="en-ZA" sz="9600" b="0" i="1" dirty="0" err="1" smtClean="0"/>
              <a:t>milchamah</a:t>
            </a:r>
            <a:r>
              <a:rPr lang="en-ZA" sz="9600" b="0" i="1" dirty="0" smtClean="0"/>
              <a:t>”. </a:t>
            </a:r>
            <a:r>
              <a:rPr lang="en-ZA" sz="9600" b="0" dirty="0" smtClean="0"/>
              <a:t>The literal translation of this word is </a:t>
            </a:r>
            <a:r>
              <a:rPr lang="en-ZA" sz="9600" b="0" i="1" dirty="0" smtClean="0"/>
              <a:t>“war</a:t>
            </a:r>
            <a:r>
              <a:rPr lang="en-ZA" sz="9600" b="0" dirty="0" smtClean="0"/>
              <a:t>”. This all about spiritual warfare and they weren’t ready. YHVH carefully orchestrated when, how and with whom </a:t>
            </a:r>
            <a:r>
              <a:rPr lang="en-ZA" sz="9600" b="0" dirty="0" err="1" smtClean="0"/>
              <a:t>B’nei</a:t>
            </a:r>
            <a:r>
              <a:rPr lang="en-ZA" sz="9600" b="0" dirty="0" smtClean="0"/>
              <a:t> </a:t>
            </a:r>
            <a:r>
              <a:rPr lang="en-ZA" sz="9600" b="0" dirty="0" err="1" smtClean="0"/>
              <a:t>Yisra’el</a:t>
            </a:r>
            <a:r>
              <a:rPr lang="en-ZA" sz="9600" b="0" dirty="0" smtClean="0"/>
              <a:t> would make war.</a:t>
            </a:r>
          </a:p>
          <a:p>
            <a:pPr algn="just">
              <a:lnSpc>
                <a:spcPts val="2100"/>
              </a:lnSpc>
            </a:pPr>
            <a:r>
              <a:rPr lang="en-ZA" sz="9600" b="0" dirty="0" smtClean="0">
                <a:solidFill>
                  <a:srgbClr val="C00000"/>
                </a:solidFill>
              </a:rPr>
              <a:t>The numeric values for the word “</a:t>
            </a:r>
            <a:r>
              <a:rPr lang="en-ZA" sz="9600" b="0" i="1" dirty="0" err="1" smtClean="0">
                <a:solidFill>
                  <a:srgbClr val="C00000"/>
                </a:solidFill>
              </a:rPr>
              <a:t>derech</a:t>
            </a:r>
            <a:r>
              <a:rPr lang="en-ZA" sz="9600" b="0" i="1" dirty="0" smtClean="0">
                <a:solidFill>
                  <a:srgbClr val="C00000"/>
                </a:solidFill>
              </a:rPr>
              <a:t> </a:t>
            </a:r>
            <a:r>
              <a:rPr lang="en-ZA" sz="9600" b="0" i="1" dirty="0" err="1" smtClean="0">
                <a:solidFill>
                  <a:srgbClr val="C00000"/>
                </a:solidFill>
              </a:rPr>
              <a:t>eretz</a:t>
            </a:r>
            <a:r>
              <a:rPr lang="en-ZA" sz="9600" b="0" i="1" dirty="0" smtClean="0">
                <a:solidFill>
                  <a:srgbClr val="C00000"/>
                </a:solidFill>
              </a:rPr>
              <a:t> </a:t>
            </a:r>
            <a:r>
              <a:rPr lang="en-ZA" sz="9600" b="0" i="1" dirty="0" err="1" smtClean="0">
                <a:solidFill>
                  <a:srgbClr val="C00000"/>
                </a:solidFill>
              </a:rPr>
              <a:t>Philist‟im</a:t>
            </a:r>
            <a:r>
              <a:rPr lang="en-ZA" sz="9600" b="0" i="1" dirty="0" smtClean="0">
                <a:solidFill>
                  <a:srgbClr val="C00000"/>
                </a:solidFill>
              </a:rPr>
              <a:t>” </a:t>
            </a:r>
            <a:r>
              <a:rPr lang="en-ZA" sz="9600" b="0" dirty="0" smtClean="0">
                <a:solidFill>
                  <a:srgbClr val="C00000"/>
                </a:solidFill>
              </a:rPr>
              <a:t>or the </a:t>
            </a:r>
            <a:r>
              <a:rPr lang="en-ZA" sz="9600" b="0" i="1" dirty="0" smtClean="0">
                <a:solidFill>
                  <a:srgbClr val="C00000"/>
                </a:solidFill>
              </a:rPr>
              <a:t>“way of the world of the stranger” </a:t>
            </a:r>
            <a:r>
              <a:rPr lang="en-ZA" sz="9600" b="0" dirty="0" smtClean="0">
                <a:solidFill>
                  <a:srgbClr val="C00000"/>
                </a:solidFill>
              </a:rPr>
              <a:t>are:</a:t>
            </a:r>
            <a:r>
              <a:rPr lang="en-ZA" sz="9600" b="0" i="1" dirty="0" smtClean="0">
                <a:solidFill>
                  <a:srgbClr val="C00000"/>
                </a:solidFill>
              </a:rPr>
              <a:t> “</a:t>
            </a:r>
            <a:r>
              <a:rPr lang="en-ZA" sz="9600" b="0" i="1" dirty="0" err="1" smtClean="0">
                <a:solidFill>
                  <a:srgbClr val="C00000"/>
                </a:solidFill>
              </a:rPr>
              <a:t>Derech</a:t>
            </a:r>
            <a:r>
              <a:rPr lang="en-ZA" sz="9600" b="0" i="1" dirty="0" smtClean="0">
                <a:solidFill>
                  <a:srgbClr val="C00000"/>
                </a:solidFill>
              </a:rPr>
              <a:t>” = </a:t>
            </a:r>
            <a:r>
              <a:rPr lang="en-ZA" sz="9600" b="0" dirty="0" smtClean="0">
                <a:solidFill>
                  <a:srgbClr val="C00000"/>
                </a:solidFill>
              </a:rPr>
              <a:t>224 which equals </a:t>
            </a:r>
            <a:r>
              <a:rPr lang="en-ZA" sz="9600" b="0" i="1" dirty="0" smtClean="0">
                <a:solidFill>
                  <a:srgbClr val="C00000"/>
                </a:solidFill>
              </a:rPr>
              <a:t>“ha </a:t>
            </a:r>
            <a:r>
              <a:rPr lang="en-ZA" sz="9600" b="0" i="1" dirty="0" err="1" smtClean="0">
                <a:solidFill>
                  <a:srgbClr val="C00000"/>
                </a:solidFill>
              </a:rPr>
              <a:t>tahorah</a:t>
            </a:r>
            <a:r>
              <a:rPr lang="en-ZA" sz="9600" b="0" i="1" dirty="0" smtClean="0">
                <a:solidFill>
                  <a:srgbClr val="C00000"/>
                </a:solidFill>
              </a:rPr>
              <a:t>” </a:t>
            </a:r>
            <a:r>
              <a:rPr lang="en-ZA" sz="9600" b="0" dirty="0" smtClean="0">
                <a:solidFill>
                  <a:srgbClr val="C00000"/>
                </a:solidFill>
              </a:rPr>
              <a:t>or </a:t>
            </a:r>
            <a:r>
              <a:rPr lang="en-ZA" sz="9600" b="0" i="1" dirty="0" smtClean="0">
                <a:solidFill>
                  <a:srgbClr val="C00000"/>
                </a:solidFill>
              </a:rPr>
              <a:t>“the pure”, “</a:t>
            </a:r>
            <a:r>
              <a:rPr lang="en-ZA" sz="9600" b="0" i="1" dirty="0" err="1" smtClean="0">
                <a:solidFill>
                  <a:srgbClr val="C00000"/>
                </a:solidFill>
              </a:rPr>
              <a:t>eretz</a:t>
            </a:r>
            <a:r>
              <a:rPr lang="en-ZA" sz="9600" b="0" i="1" dirty="0" smtClean="0">
                <a:solidFill>
                  <a:srgbClr val="C00000"/>
                </a:solidFill>
              </a:rPr>
              <a:t>” </a:t>
            </a:r>
            <a:r>
              <a:rPr lang="en-ZA" sz="9600" b="0" dirty="0" smtClean="0">
                <a:solidFill>
                  <a:srgbClr val="C00000"/>
                </a:solidFill>
              </a:rPr>
              <a:t>= 291 which equals </a:t>
            </a:r>
            <a:r>
              <a:rPr lang="en-ZA" sz="9600" b="0" i="1" dirty="0" smtClean="0">
                <a:solidFill>
                  <a:srgbClr val="C00000"/>
                </a:solidFill>
              </a:rPr>
              <a:t>“</a:t>
            </a:r>
            <a:r>
              <a:rPr lang="en-ZA" sz="9600" b="0" i="1" dirty="0" err="1" smtClean="0">
                <a:solidFill>
                  <a:srgbClr val="C00000"/>
                </a:solidFill>
              </a:rPr>
              <a:t>v‟ha</a:t>
            </a:r>
            <a:r>
              <a:rPr lang="en-ZA" sz="9600" b="0" i="1" dirty="0" smtClean="0">
                <a:solidFill>
                  <a:srgbClr val="C00000"/>
                </a:solidFill>
              </a:rPr>
              <a:t> </a:t>
            </a:r>
            <a:r>
              <a:rPr lang="en-ZA" sz="9600" b="0" i="1" dirty="0" err="1" smtClean="0">
                <a:solidFill>
                  <a:srgbClr val="C00000"/>
                </a:solidFill>
              </a:rPr>
              <a:t>nokree</a:t>
            </a:r>
            <a:r>
              <a:rPr lang="en-ZA" sz="9600" b="0" i="1" dirty="0" smtClean="0">
                <a:solidFill>
                  <a:srgbClr val="C00000"/>
                </a:solidFill>
              </a:rPr>
              <a:t>” or “for the adulteress” </a:t>
            </a:r>
            <a:r>
              <a:rPr lang="en-ZA" sz="9600" b="0" dirty="0" smtClean="0">
                <a:solidFill>
                  <a:srgbClr val="C00000"/>
                </a:solidFill>
              </a:rPr>
              <a:t>and </a:t>
            </a:r>
            <a:r>
              <a:rPr lang="en-ZA" sz="9600" b="0" i="1" dirty="0" smtClean="0">
                <a:solidFill>
                  <a:srgbClr val="C00000"/>
                </a:solidFill>
              </a:rPr>
              <a:t>“</a:t>
            </a:r>
            <a:r>
              <a:rPr lang="en-ZA" sz="9600" b="0" i="1" dirty="0" err="1" smtClean="0">
                <a:solidFill>
                  <a:srgbClr val="C00000"/>
                </a:solidFill>
              </a:rPr>
              <a:t>Philist‟im</a:t>
            </a:r>
            <a:r>
              <a:rPr lang="en-ZA" sz="9600" b="0" i="1" dirty="0" smtClean="0">
                <a:solidFill>
                  <a:srgbClr val="C00000"/>
                </a:solidFill>
              </a:rPr>
              <a:t>” </a:t>
            </a:r>
            <a:r>
              <a:rPr lang="en-ZA" sz="9600" b="0" dirty="0" smtClean="0">
                <a:solidFill>
                  <a:srgbClr val="C00000"/>
                </a:solidFill>
              </a:rPr>
              <a:t>= 860 which equals </a:t>
            </a:r>
            <a:r>
              <a:rPr lang="en-ZA" sz="9600" b="0" i="1" dirty="0" smtClean="0">
                <a:solidFill>
                  <a:srgbClr val="C00000"/>
                </a:solidFill>
              </a:rPr>
              <a:t>“</a:t>
            </a:r>
            <a:r>
              <a:rPr lang="en-ZA" sz="9600" b="0" i="1" dirty="0" err="1" smtClean="0">
                <a:solidFill>
                  <a:srgbClr val="C00000"/>
                </a:solidFill>
              </a:rPr>
              <a:t>nach‟tee</a:t>
            </a:r>
            <a:r>
              <a:rPr lang="en-ZA" sz="9600" b="0" i="1" dirty="0" smtClean="0">
                <a:solidFill>
                  <a:srgbClr val="C00000"/>
                </a:solidFill>
              </a:rPr>
              <a:t>” or “I have given”. </a:t>
            </a:r>
            <a:r>
              <a:rPr lang="en-ZA" sz="9600" b="0" dirty="0" smtClean="0">
                <a:solidFill>
                  <a:srgbClr val="C00000"/>
                </a:solidFill>
              </a:rPr>
              <a:t>What YHVH is telling us, about the</a:t>
            </a:r>
            <a:r>
              <a:rPr lang="en-ZA" sz="9600" b="0" i="1" dirty="0" smtClean="0">
                <a:solidFill>
                  <a:srgbClr val="C00000"/>
                </a:solidFill>
              </a:rPr>
              <a:t> “way of the world of the stranger”? </a:t>
            </a:r>
            <a:r>
              <a:rPr lang="en-ZA" sz="9600" b="0" dirty="0" smtClean="0">
                <a:solidFill>
                  <a:srgbClr val="C00000"/>
                </a:solidFill>
              </a:rPr>
              <a:t>He answers that with; </a:t>
            </a:r>
            <a:r>
              <a:rPr lang="en-ZA" sz="9600" b="0" i="1" dirty="0" smtClean="0">
                <a:solidFill>
                  <a:srgbClr val="C00000"/>
                </a:solidFill>
              </a:rPr>
              <a:t>“The Pure, for the adulteress, I have given”. </a:t>
            </a:r>
            <a:endParaRPr lang="en-ZA" sz="9600" b="0" dirty="0" smtClean="0">
              <a:solidFill>
                <a:srgbClr val="C00000"/>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35987</TotalTime>
  <Words>9135</Words>
  <Application>Microsoft Office PowerPoint</Application>
  <PresentationFormat>On-screen Show (4:3)</PresentationFormat>
  <Paragraphs>221</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Slide 1</vt:lpstr>
      <vt:lpstr>RECOGNITION</vt:lpstr>
      <vt:lpstr>BESHALACH “When He let Go”</vt:lpstr>
      <vt:lpstr>יהוה  PERFECT PLAN</vt:lpstr>
      <vt:lpstr>CHARACTER CHANGE</vt:lpstr>
      <vt:lpstr>B’SHALACH</vt:lpstr>
      <vt:lpstr>340</vt:lpstr>
      <vt:lpstr>WAY OF THE PHILISTINES</vt:lpstr>
      <vt:lpstr>ELOHIM’S WAY</vt:lpstr>
      <vt:lpstr>RAV YOEL BIN-NUM</vt:lpstr>
      <vt:lpstr>WAY OF THE WORD</vt:lpstr>
      <vt:lpstr>SEA REEDS</vt:lpstr>
      <vt:lpstr>WENT UP ARMED </vt:lpstr>
      <vt:lpstr>JOSEPH’S BONES</vt:lpstr>
      <vt:lpstr>SUKKOTH &amp; ETHAM</vt:lpstr>
      <vt:lpstr>PILLAR</vt:lpstr>
      <vt:lpstr>ARMIES OF HEAVEN</vt:lpstr>
      <vt:lpstr>COLUMN OF FIRE</vt:lpstr>
      <vt:lpstr>THE ROCK</vt:lpstr>
      <vt:lpstr>יהוה LEADING THE WAY</vt:lpstr>
      <vt:lpstr>A HIGH HAND</vt:lpstr>
      <vt:lpstr>HAND OF יהוה </vt:lpstr>
      <vt:lpstr>DESTRUCTION NOT COMPLETE</vt:lpstr>
      <vt:lpstr>LORD OF THE NORTH</vt:lpstr>
      <vt:lpstr>GULF OF AQABA</vt:lpstr>
      <vt:lpstr>THE WAY</vt:lpstr>
      <vt:lpstr>יהוה AND SATAN Legends of the Jews</vt:lpstr>
      <vt:lpstr>THE DROWNING</vt:lpstr>
      <vt:lpstr>THE CROSSING</vt:lpstr>
      <vt:lpstr>SONG OF MOSES</vt:lpstr>
      <vt:lpstr>THREE DAYS NO WATER</vt:lpstr>
      <vt:lpstr>TREE OF LIFE</vt:lpstr>
      <vt:lpstr>THE LAUREL TREE Legends of the Jews</vt:lpstr>
      <vt:lpstr>EYLIM</vt:lpstr>
      <vt:lpstr>WHAT TEST? </vt:lpstr>
      <vt:lpstr>HALFWAY</vt:lpstr>
      <vt:lpstr>MEAT AND BREAD</vt:lpstr>
      <vt:lpstr>BREAD OF LIFE</vt:lpstr>
      <vt:lpstr>THE ROCK</vt:lpstr>
      <vt:lpstr>AMELEK</vt:lpstr>
      <vt:lpstr>THE PROMISE</vt:lpstr>
      <vt:lpstr>EMANATIONS</vt:lpstr>
      <vt:lpstr>EMANATIONS OF LIGHT</vt:lpstr>
      <vt:lpstr>Rabbi Avraham Greenbaum</vt:lpstr>
      <vt:lpstr>Rabbi Avraham Greenbaum</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925</cp:revision>
  <dcterms:created xsi:type="dcterms:W3CDTF">2010-10-31T07:41:47Z</dcterms:created>
  <dcterms:modified xsi:type="dcterms:W3CDTF">2014-03-09T15:22:55Z</dcterms:modified>
</cp:coreProperties>
</file>